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 id="2147483650" r:id="rId2"/>
    <p:sldMasterId id="2147484491" r:id="rId3"/>
    <p:sldMasterId id="2147484508" r:id="rId4"/>
  </p:sldMasterIdLst>
  <p:notesMasterIdLst>
    <p:notesMasterId r:id="rId41"/>
  </p:notesMasterIdLst>
  <p:handoutMasterIdLst>
    <p:handoutMasterId r:id="rId42"/>
  </p:handoutMasterIdLst>
  <p:sldIdLst>
    <p:sldId id="393" r:id="rId5"/>
    <p:sldId id="259" r:id="rId6"/>
    <p:sldId id="260" r:id="rId7"/>
    <p:sldId id="394" r:id="rId8"/>
    <p:sldId id="261" r:id="rId9"/>
    <p:sldId id="262" r:id="rId10"/>
    <p:sldId id="395" r:id="rId11"/>
    <p:sldId id="264" r:id="rId12"/>
    <p:sldId id="265" r:id="rId13"/>
    <p:sldId id="305" r:id="rId14"/>
    <p:sldId id="267" r:id="rId15"/>
    <p:sldId id="268" r:id="rId16"/>
    <p:sldId id="307" r:id="rId17"/>
    <p:sldId id="269" r:id="rId18"/>
    <p:sldId id="322" r:id="rId19"/>
    <p:sldId id="323" r:id="rId20"/>
    <p:sldId id="374" r:id="rId21"/>
    <p:sldId id="327" r:id="rId22"/>
    <p:sldId id="375" r:id="rId23"/>
    <p:sldId id="376" r:id="rId24"/>
    <p:sldId id="377" r:id="rId25"/>
    <p:sldId id="378" r:id="rId26"/>
    <p:sldId id="379" r:id="rId27"/>
    <p:sldId id="328" r:id="rId28"/>
    <p:sldId id="329" r:id="rId29"/>
    <p:sldId id="381" r:id="rId30"/>
    <p:sldId id="382" r:id="rId31"/>
    <p:sldId id="383" r:id="rId32"/>
    <p:sldId id="384" r:id="rId33"/>
    <p:sldId id="330" r:id="rId34"/>
    <p:sldId id="331" r:id="rId35"/>
    <p:sldId id="387" r:id="rId36"/>
    <p:sldId id="388" r:id="rId37"/>
    <p:sldId id="365" r:id="rId38"/>
    <p:sldId id="366" r:id="rId39"/>
    <p:sldId id="303" r:id="rId40"/>
  </p:sldIdLst>
  <p:sldSz cx="9144000" cy="6858000" type="screen4x3"/>
  <p:notesSz cx="7023100" cy="9309100"/>
  <p:embeddedFontLst>
    <p:embeddedFont>
      <p:font typeface="Calibri" panose="020F0502020204030204" pitchFamily="34" charset="0"/>
      <p:regular r:id="rId43"/>
      <p:bold r:id="rId44"/>
      <p:italic r:id="rId45"/>
      <p:boldItalic r:id="rId46"/>
    </p:embeddedFont>
    <p:embeddedFont>
      <p:font typeface="Garamond" panose="02020404030301010803" pitchFamily="18" charset="0"/>
      <p:regular r:id="rId47"/>
      <p:bold r:id="rId48"/>
      <p:italic r:id="rId49"/>
    </p:embeddedFont>
    <p:embeddedFont>
      <p:font typeface="Tahoma" panose="020B0604030504040204" pitchFamily="34" charset="0"/>
      <p:regular r:id="rId50"/>
      <p:bold r:id="rId51"/>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39683E"/>
    <a:srgbClr val="71717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32" autoAdjust="0"/>
  </p:normalViewPr>
  <p:slideViewPr>
    <p:cSldViewPr>
      <p:cViewPr varScale="1">
        <p:scale>
          <a:sx n="66" d="100"/>
          <a:sy n="66" d="100"/>
        </p:scale>
        <p:origin x="74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lvl1pPr>
          </a:lstStyle>
          <a:p>
            <a:pPr>
              <a:defRPr/>
            </a:pPr>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eaLnBrk="1" hangingPunct="1">
              <a:defRPr sz="1200"/>
            </a:lvl1pPr>
          </a:lstStyle>
          <a:p>
            <a:pPr>
              <a:defRPr/>
            </a:pPr>
            <a:fld id="{039E77C1-CC4F-4A84-B712-D6FCE0885D22}" type="datetimeFigureOut">
              <a:rPr lang="en-US"/>
              <a:pPr>
                <a:defRPr/>
              </a:pPr>
              <a:t>12/18/2020</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eaLnBrk="1" hangingPunct="1">
              <a:defRPr sz="1200"/>
            </a:lvl1pPr>
          </a:lstStyle>
          <a:p>
            <a:pPr>
              <a:defRPr/>
            </a:pPr>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smtClean="0"/>
            </a:lvl1pPr>
          </a:lstStyle>
          <a:p>
            <a:pPr>
              <a:defRPr/>
            </a:pPr>
            <a:fld id="{BEFF61F3-2FC1-42A3-9A89-A3FD2305A93D}" type="slidenum">
              <a:rPr lang="en-US" altLang="en-US"/>
              <a:pPr>
                <a:defRPr/>
              </a:pPr>
              <a:t>‹#›</a:t>
            </a:fld>
            <a:endParaRPr lang="en-US" altLang="en-US" dirty="0"/>
          </a:p>
        </p:txBody>
      </p:sp>
    </p:spTree>
    <p:extLst>
      <p:ext uri="{BB962C8B-B14F-4D97-AF65-F5344CB8AC3E}">
        <p14:creationId xmlns:p14="http://schemas.microsoft.com/office/powerpoint/2010/main" val="169419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eaLnBrk="1" hangingPunct="1">
              <a:defRPr sz="1200"/>
            </a:lvl1pPr>
          </a:lstStyle>
          <a:p>
            <a:pPr>
              <a:defRPr/>
            </a:pPr>
            <a:fld id="{8400FA8C-479A-4AE2-8C0E-D64BC4373454}" type="datetimeFigureOut">
              <a:rPr lang="en-US"/>
              <a:pPr>
                <a:defRPr/>
              </a:pPr>
              <a:t>12/18/2020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hangingPunct="1">
              <a:defRPr sz="1200"/>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smtClean="0"/>
            </a:lvl1pPr>
          </a:lstStyle>
          <a:p>
            <a:pPr>
              <a:defRPr/>
            </a:pPr>
            <a:fld id="{82EF6C2A-7444-4EBD-96A0-E87CE1DB5ABD}" type="slidenum">
              <a:rPr lang="en-US" altLang="en-US"/>
              <a:pPr>
                <a:defRPr/>
              </a:pPr>
              <a:t>‹#›</a:t>
            </a:fld>
            <a:endParaRPr lang="en-US" altLang="en-US" dirty="0"/>
          </a:p>
        </p:txBody>
      </p:sp>
    </p:spTree>
    <p:extLst>
      <p:ext uri="{BB962C8B-B14F-4D97-AF65-F5344CB8AC3E}">
        <p14:creationId xmlns:p14="http://schemas.microsoft.com/office/powerpoint/2010/main" val="1038901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59736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EF70CA-2DF5-4D5A-BC5B-5E7453CD00C3}" type="slidenum">
              <a:rPr lang="en-US" altLang="en-US">
                <a:latin typeface="Arial" panose="020B0604020202020204" pitchFamily="34" charset="0"/>
              </a:rPr>
              <a:pPr>
                <a:spcBef>
                  <a:spcPct val="0"/>
                </a:spcBef>
              </a:pPr>
              <a:t>12</a:t>
            </a:fld>
            <a:endParaRPr lang="en-US" altLang="en-US" dirty="0">
              <a:latin typeface="Arial" panose="020B0604020202020204" pitchFamily="34" charset="0"/>
            </a:endParaRPr>
          </a:p>
        </p:txBody>
      </p:sp>
      <p:sp>
        <p:nvSpPr>
          <p:cNvPr id="37891" name="Rectangle 2"/>
          <p:cNvSpPr>
            <a:spLocks noGrp="1" noRot="1" noChangeAspect="1" noChangeArrowheads="1" noTextEdit="1"/>
          </p:cNvSpPr>
          <p:nvPr>
            <p:ph type="sldImg"/>
          </p:nvPr>
        </p:nvSpPr>
        <p:spPr bwMode="auto">
          <a:xfrm>
            <a:off x="1187450" y="700088"/>
            <a:ext cx="4649788"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701675" y="4421188"/>
            <a:ext cx="5619750"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Strong</a:t>
            </a:r>
            <a:r>
              <a:rPr lang="en-US" altLang="en-US" dirty="0"/>
              <a:t>: </a:t>
            </a:r>
            <a:r>
              <a:rPr lang="en-US" altLang="en-US" dirty="0">
                <a:solidFill>
                  <a:srgbClr val="000080"/>
                </a:solidFill>
              </a:rPr>
              <a:t>Practitioners should follow a </a:t>
            </a:r>
            <a:r>
              <a:rPr lang="en-US" altLang="en-US" b="1" dirty="0">
                <a:solidFill>
                  <a:srgbClr val="000080"/>
                </a:solidFill>
              </a:rPr>
              <a:t>Strong </a:t>
            </a:r>
            <a:r>
              <a:rPr lang="en-US" altLang="en-US" dirty="0">
                <a:solidFill>
                  <a:srgbClr val="000080"/>
                </a:solidFill>
              </a:rPr>
              <a:t>recommendation unless a clear and compelling rationale for an alternative approach is present.</a:t>
            </a:r>
            <a:endParaRPr lang="en-US" altLang="en-US" dirty="0"/>
          </a:p>
          <a:p>
            <a:pPr eaLnBrk="1" hangingPunct="1">
              <a:spcBef>
                <a:spcPct val="0"/>
              </a:spcBef>
            </a:pPr>
            <a:r>
              <a:rPr lang="en-US" altLang="en-US" b="1" dirty="0">
                <a:solidFill>
                  <a:srgbClr val="000080"/>
                </a:solidFill>
              </a:rPr>
              <a:t>Insufficient Evidence</a:t>
            </a:r>
            <a:r>
              <a:rPr lang="en-US" altLang="en-US" dirty="0">
                <a:solidFill>
                  <a:srgbClr val="000080"/>
                </a:solidFill>
              </a:rPr>
              <a:t>: Practitioners should feel little constraint in deciding whether to follow a recommendation labeled</a:t>
            </a:r>
            <a:r>
              <a:rPr lang="en-US" altLang="en-US" b="1" dirty="0">
                <a:solidFill>
                  <a:srgbClr val="000080"/>
                </a:solidFill>
              </a:rPr>
              <a:t> </a:t>
            </a:r>
            <a:r>
              <a:rPr lang="en-US" altLang="en-US" dirty="0">
                <a:solidFill>
                  <a:srgbClr val="000080"/>
                </a:solidFill>
              </a:rPr>
              <a:t>as</a:t>
            </a:r>
            <a:r>
              <a:rPr lang="en-US" altLang="en-US" b="1" dirty="0">
                <a:solidFill>
                  <a:srgbClr val="000080"/>
                </a:solidFill>
              </a:rPr>
              <a:t> Insufficient Evidence </a:t>
            </a:r>
            <a:r>
              <a:rPr lang="en-US" altLang="en-US" dirty="0">
                <a:solidFill>
                  <a:srgbClr val="000080"/>
                </a:solidFill>
              </a:rPr>
              <a:t>and should exercise judgment and be alert to emerging publications that report evidence that clarifies the balance of benefit versus harm. Patient preference should have a substantial influencing role.</a:t>
            </a: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375341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AF5BA7-1119-41A3-9623-AB83A4F6B764}" type="slidenum">
              <a:rPr lang="en-US" altLang="en-US">
                <a:latin typeface="Arial" panose="020B0604020202020204" pitchFamily="34" charset="0"/>
              </a:rPr>
              <a:pPr>
                <a:spcBef>
                  <a:spcPct val="0"/>
                </a:spcBef>
              </a:pPr>
              <a:t>13</a:t>
            </a:fld>
            <a:endParaRPr lang="en-US" altLang="en-US" dirty="0">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xfrm>
            <a:off x="1187450" y="700088"/>
            <a:ext cx="4649788"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701675" y="4421188"/>
            <a:ext cx="5619750"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Strong</a:t>
            </a:r>
            <a:r>
              <a:rPr lang="en-US" altLang="en-US" dirty="0"/>
              <a:t>: </a:t>
            </a:r>
            <a:r>
              <a:rPr lang="en-US" altLang="en-US" dirty="0">
                <a:solidFill>
                  <a:srgbClr val="000080"/>
                </a:solidFill>
              </a:rPr>
              <a:t>Practitioners should follow a </a:t>
            </a:r>
            <a:r>
              <a:rPr lang="en-US" altLang="en-US" b="1" dirty="0">
                <a:solidFill>
                  <a:srgbClr val="000080"/>
                </a:solidFill>
              </a:rPr>
              <a:t>Strong </a:t>
            </a:r>
            <a:r>
              <a:rPr lang="en-US" altLang="en-US" dirty="0">
                <a:solidFill>
                  <a:srgbClr val="000080"/>
                </a:solidFill>
              </a:rPr>
              <a:t>recommendation unless a clear and compelling rationale for an alternative approach is present.</a:t>
            </a:r>
            <a:endParaRPr lang="en-US" altLang="en-US" dirty="0"/>
          </a:p>
          <a:p>
            <a:pPr eaLnBrk="1" hangingPunct="1">
              <a:spcBef>
                <a:spcPct val="0"/>
              </a:spcBef>
            </a:pPr>
            <a:r>
              <a:rPr lang="en-US" altLang="en-US" b="1" dirty="0">
                <a:solidFill>
                  <a:srgbClr val="000080"/>
                </a:solidFill>
              </a:rPr>
              <a:t>Insufficient Evidence</a:t>
            </a:r>
            <a:r>
              <a:rPr lang="en-US" altLang="en-US" dirty="0">
                <a:solidFill>
                  <a:srgbClr val="000080"/>
                </a:solidFill>
              </a:rPr>
              <a:t>: Practitioners should feel little constraint in deciding whether to follow a recommendation labeled</a:t>
            </a:r>
            <a:r>
              <a:rPr lang="en-US" altLang="en-US" b="1" dirty="0">
                <a:solidFill>
                  <a:srgbClr val="000080"/>
                </a:solidFill>
              </a:rPr>
              <a:t> </a:t>
            </a:r>
            <a:r>
              <a:rPr lang="en-US" altLang="en-US" dirty="0">
                <a:solidFill>
                  <a:srgbClr val="000080"/>
                </a:solidFill>
              </a:rPr>
              <a:t>as</a:t>
            </a:r>
            <a:r>
              <a:rPr lang="en-US" altLang="en-US" b="1" dirty="0">
                <a:solidFill>
                  <a:srgbClr val="000080"/>
                </a:solidFill>
              </a:rPr>
              <a:t> Insufficient Evidence </a:t>
            </a:r>
            <a:r>
              <a:rPr lang="en-US" altLang="en-US" dirty="0">
                <a:solidFill>
                  <a:srgbClr val="000080"/>
                </a:solidFill>
              </a:rPr>
              <a:t>and should exercise judgment and be alert to emerging publications that report evidence that clarifies the balance of benefit versus harm. Patient preference should have a substantial influencing role.</a:t>
            </a: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3172335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1525" y="1828800"/>
            <a:ext cx="58324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userDrawn="1"/>
        </p:nvSpPr>
        <p:spPr bwMode="auto">
          <a:xfrm>
            <a:off x="304800" y="2209800"/>
            <a:ext cx="49530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10"/>
          <p:cNvSpPr>
            <a:spLocks noChangeShapeType="1"/>
          </p:cNvSpPr>
          <p:nvPr userDrawn="1"/>
        </p:nvSpPr>
        <p:spPr bwMode="auto">
          <a:xfrm>
            <a:off x="7239000" y="2209800"/>
            <a:ext cx="1600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12"/>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8984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2" name="Picture 8" descr="ppt_0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ADAlogo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9"/>
          <p:cNvSpPr txBox="1">
            <a:spLocks noChangeArrowheads="1"/>
          </p:cNvSpPr>
          <p:nvPr userDrawn="1"/>
        </p:nvSpPr>
        <p:spPr bwMode="auto">
          <a:xfrm>
            <a:off x="227013" y="13716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solidFill>
                  <a:srgbClr val="065901"/>
                </a:solidFill>
                <a:latin typeface="Tahoma" panose="020B0604030504040204" pitchFamily="34" charset="0"/>
                <a:cs typeface="Tahoma" panose="020B0604030504040204" pitchFamily="34" charset="0"/>
              </a:rPr>
              <a:t>Presentation Title</a:t>
            </a:r>
          </a:p>
        </p:txBody>
      </p:sp>
      <p:sp>
        <p:nvSpPr>
          <p:cNvPr id="5" name="Text Box 9"/>
          <p:cNvSpPr txBox="1">
            <a:spLocks noChangeArrowheads="1"/>
          </p:cNvSpPr>
          <p:nvPr userDrawn="1"/>
        </p:nvSpPr>
        <p:spPr bwMode="auto">
          <a:xfrm>
            <a:off x="228600" y="2133600"/>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dirty="0">
                <a:solidFill>
                  <a:schemeClr val="bg1"/>
                </a:solidFill>
                <a:latin typeface="Tahoma" panose="020B0604030504040204" pitchFamily="34" charset="0"/>
                <a:cs typeface="Tahoma" panose="020B0604030504040204" pitchFamily="34" charset="0"/>
              </a:rPr>
              <a:t>Presentation Subtitle</a:t>
            </a:r>
          </a:p>
        </p:txBody>
      </p:sp>
      <p:sp>
        <p:nvSpPr>
          <p:cNvPr id="6" name="Date Placeholder 2"/>
          <p:cNvSpPr>
            <a:spLocks noGrp="1"/>
          </p:cNvSpPr>
          <p:nvPr>
            <p:ph type="dt" sz="half" idx="10"/>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176428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2" name="Picture 6" descr="ADAlogo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227013" y="2111375"/>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solidFill>
                  <a:srgbClr val="39683E"/>
                </a:solidFill>
                <a:latin typeface="Tahoma" panose="020B0604030504040204" pitchFamily="34" charset="0"/>
                <a:cs typeface="Tahoma" panose="020B0604030504040204" pitchFamily="34" charset="0"/>
              </a:rPr>
              <a:t>Presentation Title</a:t>
            </a:r>
          </a:p>
        </p:txBody>
      </p:sp>
      <p:sp>
        <p:nvSpPr>
          <p:cNvPr id="4" name="Text Box 9"/>
          <p:cNvSpPr txBox="1">
            <a:spLocks noChangeArrowheads="1"/>
          </p:cNvSpPr>
          <p:nvPr userDrawn="1"/>
        </p:nvSpPr>
        <p:spPr bwMode="auto">
          <a:xfrm>
            <a:off x="228600" y="2873375"/>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dirty="0">
                <a:solidFill>
                  <a:srgbClr val="717171"/>
                </a:solidFill>
                <a:latin typeface="Tahoma" panose="020B0604030504040204" pitchFamily="34" charset="0"/>
                <a:cs typeface="Tahoma" panose="020B0604030504040204" pitchFamily="34" charset="0"/>
              </a:rPr>
              <a:t>Presentation Subtitle</a:t>
            </a:r>
          </a:p>
        </p:txBody>
      </p:sp>
      <p:sp>
        <p:nvSpPr>
          <p:cNvPr id="5" name="Date Placeholder 2"/>
          <p:cNvSpPr>
            <a:spLocks noGrp="1"/>
          </p:cNvSpPr>
          <p:nvPr>
            <p:ph type="dt" sz="half" idx="10"/>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136987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p:cNvSpPr>
            <a:spLocks noGrp="1"/>
          </p:cNvSpPr>
          <p:nvPr>
            <p:ph type="dt" sz="half" idx="13"/>
          </p:nvPr>
        </p:nvSpPr>
        <p:spPr/>
        <p:txBody>
          <a:bodyPr/>
          <a:lstStyle>
            <a:lvl1pPr>
              <a:defRPr/>
            </a:lvl1pPr>
          </a:lstStyle>
          <a:p>
            <a:pPr>
              <a:defRPr/>
            </a:pPr>
            <a:r>
              <a:rPr lang="en-US" dirty="0"/>
              <a:t>Date</a:t>
            </a:r>
          </a:p>
        </p:txBody>
      </p:sp>
      <p:sp>
        <p:nvSpPr>
          <p:cNvPr id="5" name="Slide Number Placeholder 23"/>
          <p:cNvSpPr>
            <a:spLocks noGrp="1"/>
          </p:cNvSpPr>
          <p:nvPr>
            <p:ph type="sldNum" sz="quarter" idx="14"/>
          </p:nvPr>
        </p:nvSpPr>
        <p:spPr/>
        <p:txBody>
          <a:bodyPr/>
          <a:lstStyle>
            <a:lvl1pPr>
              <a:defRPr/>
            </a:lvl1pPr>
          </a:lstStyle>
          <a:p>
            <a:pPr>
              <a:defRPr/>
            </a:pPr>
            <a:fld id="{72DBC621-5F8A-4B09-99C9-18E9670D5A88}" type="slidenum">
              <a:rPr lang="en-US" altLang="en-US"/>
              <a:pPr>
                <a:defRPr/>
              </a:pPr>
              <a:t>‹#›</a:t>
            </a:fld>
            <a:endParaRPr lang="en-US" altLang="en-US" dirty="0"/>
          </a:p>
        </p:txBody>
      </p:sp>
    </p:spTree>
    <p:extLst>
      <p:ext uri="{BB962C8B-B14F-4D97-AF65-F5344CB8AC3E}">
        <p14:creationId xmlns:p14="http://schemas.microsoft.com/office/powerpoint/2010/main" val="4201803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4" name="Date Placeholder 21"/>
          <p:cNvSpPr>
            <a:spLocks noGrp="1"/>
          </p:cNvSpPr>
          <p:nvPr>
            <p:ph type="dt" sz="half" idx="14"/>
          </p:nvPr>
        </p:nvSpPr>
        <p:spPr/>
        <p:txBody>
          <a:bodyPr/>
          <a:lstStyle>
            <a:lvl1pPr>
              <a:defRPr/>
            </a:lvl1pPr>
          </a:lstStyle>
          <a:p>
            <a:pPr>
              <a:defRPr/>
            </a:pPr>
            <a:r>
              <a:rPr lang="en-US" dirty="0"/>
              <a:t>Date</a:t>
            </a:r>
          </a:p>
        </p:txBody>
      </p:sp>
      <p:sp>
        <p:nvSpPr>
          <p:cNvPr id="5" name="Slide Number Placeholder 23"/>
          <p:cNvSpPr>
            <a:spLocks noGrp="1"/>
          </p:cNvSpPr>
          <p:nvPr>
            <p:ph type="sldNum" sz="quarter" idx="15"/>
          </p:nvPr>
        </p:nvSpPr>
        <p:spPr/>
        <p:txBody>
          <a:bodyPr/>
          <a:lstStyle>
            <a:lvl1pPr>
              <a:defRPr/>
            </a:lvl1pPr>
          </a:lstStyle>
          <a:p>
            <a:pPr>
              <a:defRPr/>
            </a:pPr>
            <a:fld id="{4EF5CA24-66B0-4D1B-BF0A-06C9D6BD2BFE}" type="slidenum">
              <a:rPr lang="en-US" altLang="en-US"/>
              <a:pPr>
                <a:defRPr/>
              </a:pPr>
              <a:t>‹#›</a:t>
            </a:fld>
            <a:endParaRPr lang="en-US" altLang="en-US" dirty="0"/>
          </a:p>
        </p:txBody>
      </p:sp>
    </p:spTree>
    <p:extLst>
      <p:ext uri="{BB962C8B-B14F-4D97-AF65-F5344CB8AC3E}">
        <p14:creationId xmlns:p14="http://schemas.microsoft.com/office/powerpoint/2010/main" val="4274361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p:cNvSpPr>
            <a:spLocks noGrp="1"/>
          </p:cNvSpPr>
          <p:nvPr>
            <p:ph type="dt" sz="half" idx="10"/>
          </p:nvPr>
        </p:nvSpPr>
        <p:spPr/>
        <p:txBody>
          <a:bodyPr/>
          <a:lstStyle>
            <a:lvl1pPr>
              <a:defRPr/>
            </a:lvl1pPr>
          </a:lstStyle>
          <a:p>
            <a:pPr>
              <a:defRPr/>
            </a:pPr>
            <a:r>
              <a:rPr lang="en-US" dirty="0"/>
              <a:t>Date</a:t>
            </a:r>
          </a:p>
        </p:txBody>
      </p:sp>
      <p:sp>
        <p:nvSpPr>
          <p:cNvPr id="4" name="Slide Number Placeholder 23"/>
          <p:cNvSpPr>
            <a:spLocks noGrp="1"/>
          </p:cNvSpPr>
          <p:nvPr>
            <p:ph type="sldNum" sz="quarter" idx="11"/>
          </p:nvPr>
        </p:nvSpPr>
        <p:spPr/>
        <p:txBody>
          <a:bodyPr/>
          <a:lstStyle>
            <a:lvl1pPr>
              <a:defRPr/>
            </a:lvl1pPr>
          </a:lstStyle>
          <a:p>
            <a:pPr>
              <a:defRPr/>
            </a:pPr>
            <a:fld id="{E0A1FF88-66CA-4EE6-8227-80B0ED310C05}" type="slidenum">
              <a:rPr lang="en-US" altLang="en-US"/>
              <a:pPr>
                <a:defRPr/>
              </a:pPr>
              <a:t>‹#›</a:t>
            </a:fld>
            <a:endParaRPr lang="en-US" altLang="en-US" dirty="0"/>
          </a:p>
        </p:txBody>
      </p:sp>
    </p:spTree>
    <p:extLst>
      <p:ext uri="{BB962C8B-B14F-4D97-AF65-F5344CB8AC3E}">
        <p14:creationId xmlns:p14="http://schemas.microsoft.com/office/powerpoint/2010/main" val="2107794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4013" y="3048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1"/>
          <p:cNvSpPr>
            <a:spLocks noGrp="1"/>
          </p:cNvSpPr>
          <p:nvPr>
            <p:ph type="dt" sz="half" idx="10"/>
          </p:nvPr>
        </p:nvSpPr>
        <p:spPr/>
        <p:txBody>
          <a:bodyPr/>
          <a:lstStyle>
            <a:lvl1pPr>
              <a:defRPr/>
            </a:lvl1pPr>
          </a:lstStyle>
          <a:p>
            <a:pPr>
              <a:defRPr/>
            </a:pPr>
            <a:r>
              <a:rPr lang="en-US" dirty="0"/>
              <a:t>Date</a:t>
            </a:r>
          </a:p>
        </p:txBody>
      </p:sp>
      <p:sp>
        <p:nvSpPr>
          <p:cNvPr id="4" name="Slide Number Placeholder 23"/>
          <p:cNvSpPr>
            <a:spLocks noGrp="1"/>
          </p:cNvSpPr>
          <p:nvPr>
            <p:ph type="sldNum" sz="quarter" idx="11"/>
          </p:nvPr>
        </p:nvSpPr>
        <p:spPr/>
        <p:txBody>
          <a:bodyPr/>
          <a:lstStyle>
            <a:lvl1pPr>
              <a:defRPr smtClean="0"/>
            </a:lvl1pPr>
          </a:lstStyle>
          <a:p>
            <a:pPr>
              <a:defRPr/>
            </a:pPr>
            <a:fld id="{D3B6B395-87DA-48EE-BFF1-171889E1C906}" type="slidenum">
              <a:rPr lang="en-US" altLang="en-US"/>
              <a:pPr>
                <a:defRPr/>
              </a:pPr>
              <a:t>‹#›</a:t>
            </a:fld>
            <a:endParaRPr lang="en-US" altLang="en-US" dirty="0"/>
          </a:p>
        </p:txBody>
      </p:sp>
    </p:spTree>
    <p:extLst>
      <p:ext uri="{BB962C8B-B14F-4D97-AF65-F5344CB8AC3E}">
        <p14:creationId xmlns:p14="http://schemas.microsoft.com/office/powerpoint/2010/main" val="155716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9400" y="350838"/>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50838"/>
            <a:ext cx="5943600" cy="563562"/>
          </a:xfrm>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5" name="Date Placeholder 21"/>
          <p:cNvSpPr>
            <a:spLocks noGrp="1"/>
          </p:cNvSpPr>
          <p:nvPr>
            <p:ph type="dt" sz="half" idx="13"/>
          </p:nvPr>
        </p:nvSpPr>
        <p:spPr/>
        <p:txBody>
          <a:bodyPr/>
          <a:lstStyle>
            <a:lvl1pPr>
              <a:defRPr/>
            </a:lvl1pPr>
          </a:lstStyle>
          <a:p>
            <a:pPr>
              <a:defRPr/>
            </a:pPr>
            <a:r>
              <a:rPr lang="en-US" dirty="0"/>
              <a:t>Date</a:t>
            </a:r>
          </a:p>
        </p:txBody>
      </p:sp>
      <p:sp>
        <p:nvSpPr>
          <p:cNvPr id="7" name="Slide Number Placeholder 23"/>
          <p:cNvSpPr>
            <a:spLocks noGrp="1"/>
          </p:cNvSpPr>
          <p:nvPr>
            <p:ph type="sldNum" sz="quarter" idx="14"/>
          </p:nvPr>
        </p:nvSpPr>
        <p:spPr/>
        <p:txBody>
          <a:bodyPr/>
          <a:lstStyle>
            <a:lvl1pPr>
              <a:defRPr smtClean="0"/>
            </a:lvl1pPr>
          </a:lstStyle>
          <a:p>
            <a:pPr>
              <a:defRPr/>
            </a:pPr>
            <a:fld id="{2BA445FB-D208-4F81-90AA-EBE21E6E99F5}" type="slidenum">
              <a:rPr lang="en-US" altLang="en-US"/>
              <a:pPr>
                <a:defRPr/>
              </a:pPr>
              <a:t>‹#›</a:t>
            </a:fld>
            <a:endParaRPr lang="en-US" altLang="en-US" dirty="0"/>
          </a:p>
        </p:txBody>
      </p:sp>
    </p:spTree>
    <p:extLst>
      <p:ext uri="{BB962C8B-B14F-4D97-AF65-F5344CB8AC3E}">
        <p14:creationId xmlns:p14="http://schemas.microsoft.com/office/powerpoint/2010/main" val="3795676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pic>
        <p:nvPicPr>
          <p:cNvPr id="7"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341313"/>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50838"/>
            <a:ext cx="5867400" cy="487362"/>
          </a:xfrm>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dirty="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9" name="Date Placeholder 21"/>
          <p:cNvSpPr>
            <a:spLocks noGrp="1"/>
          </p:cNvSpPr>
          <p:nvPr>
            <p:ph type="dt" sz="half" idx="15"/>
          </p:nvPr>
        </p:nvSpPr>
        <p:spPr/>
        <p:txBody>
          <a:bodyPr/>
          <a:lstStyle>
            <a:lvl1pPr>
              <a:defRPr/>
            </a:lvl1pPr>
          </a:lstStyle>
          <a:p>
            <a:pPr>
              <a:defRPr/>
            </a:pPr>
            <a:r>
              <a:rPr lang="en-US" dirty="0"/>
              <a:t>Date</a:t>
            </a:r>
          </a:p>
        </p:txBody>
      </p:sp>
      <p:sp>
        <p:nvSpPr>
          <p:cNvPr id="11" name="Slide Number Placeholder 23"/>
          <p:cNvSpPr>
            <a:spLocks noGrp="1"/>
          </p:cNvSpPr>
          <p:nvPr>
            <p:ph type="sldNum" sz="quarter" idx="16"/>
          </p:nvPr>
        </p:nvSpPr>
        <p:spPr/>
        <p:txBody>
          <a:bodyPr/>
          <a:lstStyle>
            <a:lvl1pPr>
              <a:defRPr smtClean="0"/>
            </a:lvl1pPr>
          </a:lstStyle>
          <a:p>
            <a:pPr>
              <a:defRPr/>
            </a:pPr>
            <a:fld id="{E4BCF049-38CC-46CA-911B-4FAF7544CF33}" type="slidenum">
              <a:rPr lang="en-US" altLang="en-US"/>
              <a:pPr>
                <a:defRPr/>
              </a:pPr>
              <a:t>‹#›</a:t>
            </a:fld>
            <a:endParaRPr lang="en-US" altLang="en-US" dirty="0"/>
          </a:p>
        </p:txBody>
      </p:sp>
    </p:spTree>
    <p:extLst>
      <p:ext uri="{BB962C8B-B14F-4D97-AF65-F5344CB8AC3E}">
        <p14:creationId xmlns:p14="http://schemas.microsoft.com/office/powerpoint/2010/main" val="1686253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pic>
        <p:nvPicPr>
          <p:cNvPr id="8"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350838"/>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50838"/>
            <a:ext cx="6324600" cy="563562"/>
          </a:xfrm>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dirty="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11" name="Date Placeholder 21"/>
          <p:cNvSpPr>
            <a:spLocks noGrp="1"/>
          </p:cNvSpPr>
          <p:nvPr>
            <p:ph type="dt" sz="half" idx="16"/>
          </p:nvPr>
        </p:nvSpPr>
        <p:spPr/>
        <p:txBody>
          <a:bodyPr/>
          <a:lstStyle>
            <a:lvl1pPr>
              <a:defRPr/>
            </a:lvl1pPr>
          </a:lstStyle>
          <a:p>
            <a:pPr>
              <a:defRPr/>
            </a:pPr>
            <a:r>
              <a:rPr lang="en-US" dirty="0"/>
              <a:t>Date</a:t>
            </a:r>
          </a:p>
        </p:txBody>
      </p:sp>
      <p:sp>
        <p:nvSpPr>
          <p:cNvPr id="12" name="Slide Number Placeholder 23"/>
          <p:cNvSpPr>
            <a:spLocks noGrp="1"/>
          </p:cNvSpPr>
          <p:nvPr>
            <p:ph type="sldNum" sz="quarter" idx="17"/>
          </p:nvPr>
        </p:nvSpPr>
        <p:spPr/>
        <p:txBody>
          <a:bodyPr/>
          <a:lstStyle>
            <a:lvl1pPr>
              <a:defRPr smtClean="0"/>
            </a:lvl1pPr>
          </a:lstStyle>
          <a:p>
            <a:pPr>
              <a:defRPr/>
            </a:pPr>
            <a:fld id="{45EF7A76-22D7-4713-BCF0-DE02992C8EB1}" type="slidenum">
              <a:rPr lang="en-US" altLang="en-US"/>
              <a:pPr>
                <a:defRPr/>
              </a:pPr>
              <a:t>‹#›</a:t>
            </a:fld>
            <a:endParaRPr lang="en-US" altLang="en-US" dirty="0"/>
          </a:p>
        </p:txBody>
      </p:sp>
    </p:spTree>
    <p:extLst>
      <p:ext uri="{BB962C8B-B14F-4D97-AF65-F5344CB8AC3E}">
        <p14:creationId xmlns:p14="http://schemas.microsoft.com/office/powerpoint/2010/main" val="89818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pic>
        <p:nvPicPr>
          <p:cNvPr id="5"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40525" y="3683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50838"/>
            <a:ext cx="6172200" cy="563562"/>
          </a:xfrm>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dirty="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dirty="0"/>
          </a:p>
        </p:txBody>
      </p:sp>
      <p:sp>
        <p:nvSpPr>
          <p:cNvPr id="8" name="Date Placeholder 21"/>
          <p:cNvSpPr>
            <a:spLocks noGrp="1"/>
          </p:cNvSpPr>
          <p:nvPr>
            <p:ph type="dt" sz="half" idx="14"/>
          </p:nvPr>
        </p:nvSpPr>
        <p:spPr/>
        <p:txBody>
          <a:bodyPr/>
          <a:lstStyle>
            <a:lvl1pPr>
              <a:defRPr/>
            </a:lvl1pPr>
          </a:lstStyle>
          <a:p>
            <a:pPr>
              <a:defRPr/>
            </a:pPr>
            <a:r>
              <a:rPr lang="en-US" dirty="0"/>
              <a:t>Date</a:t>
            </a:r>
          </a:p>
        </p:txBody>
      </p:sp>
      <p:sp>
        <p:nvSpPr>
          <p:cNvPr id="9" name="Slide Number Placeholder 23"/>
          <p:cNvSpPr>
            <a:spLocks noGrp="1"/>
          </p:cNvSpPr>
          <p:nvPr>
            <p:ph type="sldNum" sz="quarter" idx="15"/>
          </p:nvPr>
        </p:nvSpPr>
        <p:spPr/>
        <p:txBody>
          <a:bodyPr/>
          <a:lstStyle>
            <a:lvl1pPr>
              <a:defRPr smtClean="0"/>
            </a:lvl1pPr>
          </a:lstStyle>
          <a:p>
            <a:pPr>
              <a:defRPr/>
            </a:pPr>
            <a:fld id="{2148BF5A-329B-46F4-A1F9-4E1E16199723}" type="slidenum">
              <a:rPr lang="en-US" altLang="en-US"/>
              <a:pPr>
                <a:defRPr/>
              </a:pPr>
              <a:t>‹#›</a:t>
            </a:fld>
            <a:endParaRPr lang="en-US" altLang="en-US" dirty="0"/>
          </a:p>
        </p:txBody>
      </p:sp>
    </p:spTree>
    <p:extLst>
      <p:ext uri="{BB962C8B-B14F-4D97-AF65-F5344CB8AC3E}">
        <p14:creationId xmlns:p14="http://schemas.microsoft.com/office/powerpoint/2010/main" val="368369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762000"/>
            <a:ext cx="45720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p:cNvSpPr>
            <a:spLocks noChangeShapeType="1"/>
          </p:cNvSpPr>
          <p:nvPr userDrawn="1"/>
        </p:nvSpPr>
        <p:spPr bwMode="auto">
          <a:xfrm>
            <a:off x="8534400" y="22098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15"/>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9"/>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885048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pic>
        <p:nvPicPr>
          <p:cNvPr id="10"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9400" y="350838"/>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50838"/>
            <a:ext cx="6248400" cy="563562"/>
          </a:xfrm>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dirty="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dirty="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dirty="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dirty="0"/>
          </a:p>
        </p:txBody>
      </p:sp>
      <p:sp>
        <p:nvSpPr>
          <p:cNvPr id="11" name="Date Placeholder 21"/>
          <p:cNvSpPr>
            <a:spLocks noGrp="1"/>
          </p:cNvSpPr>
          <p:nvPr>
            <p:ph type="dt" sz="half" idx="16"/>
          </p:nvPr>
        </p:nvSpPr>
        <p:spPr/>
        <p:txBody>
          <a:bodyPr/>
          <a:lstStyle>
            <a:lvl1pPr>
              <a:defRPr/>
            </a:lvl1pPr>
          </a:lstStyle>
          <a:p>
            <a:pPr>
              <a:defRPr/>
            </a:pPr>
            <a:r>
              <a:rPr lang="en-US" dirty="0"/>
              <a:t>Date</a:t>
            </a:r>
          </a:p>
        </p:txBody>
      </p:sp>
      <p:sp>
        <p:nvSpPr>
          <p:cNvPr id="12" name="Slide Number Placeholder 23"/>
          <p:cNvSpPr>
            <a:spLocks noGrp="1"/>
          </p:cNvSpPr>
          <p:nvPr>
            <p:ph type="sldNum" sz="quarter" idx="17"/>
          </p:nvPr>
        </p:nvSpPr>
        <p:spPr/>
        <p:txBody>
          <a:bodyPr/>
          <a:lstStyle>
            <a:lvl1pPr>
              <a:defRPr smtClean="0"/>
            </a:lvl1pPr>
          </a:lstStyle>
          <a:p>
            <a:pPr>
              <a:defRPr/>
            </a:pPr>
            <a:fld id="{5E59AD87-BDA8-4512-8960-E7887F2FADEF}" type="slidenum">
              <a:rPr lang="en-US" altLang="en-US"/>
              <a:pPr>
                <a:defRPr/>
              </a:pPr>
              <a:t>‹#›</a:t>
            </a:fld>
            <a:endParaRPr lang="en-US" altLang="en-US" dirty="0"/>
          </a:p>
        </p:txBody>
      </p:sp>
    </p:spTree>
    <p:extLst>
      <p:ext uri="{BB962C8B-B14F-4D97-AF65-F5344CB8AC3E}">
        <p14:creationId xmlns:p14="http://schemas.microsoft.com/office/powerpoint/2010/main" val="298079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7988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98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r>
              <a:rPr lang="en-US" dirty="0"/>
              <a:t>Date</a:t>
            </a:r>
          </a:p>
        </p:txBody>
      </p:sp>
      <p:sp>
        <p:nvSpPr>
          <p:cNvPr id="14" name="Rectangle 14"/>
          <p:cNvSpPr>
            <a:spLocks noGrp="1" noChangeArrowheads="1"/>
          </p:cNvSpPr>
          <p:nvPr>
            <p:ph type="ftr" sz="quarter" idx="11"/>
          </p:nvPr>
        </p:nvSpPr>
        <p:spPr>
          <a:xfrm>
            <a:off x="3124200" y="6251575"/>
            <a:ext cx="2895600" cy="476250"/>
          </a:xfrm>
          <a:prstGeom prst="rect">
            <a:avLst/>
          </a:prstGeom>
        </p:spPr>
        <p:txBody>
          <a:bodyPr/>
          <a:lstStyle>
            <a:lvl1pPr eaLnBrk="1" hangingPunct="1">
              <a:defRPr dirty="0" smtClean="0"/>
            </a:lvl1pPr>
          </a:lstStyle>
          <a:p>
            <a:pPr>
              <a:defRPr/>
            </a:pPr>
            <a:r>
              <a:rPr lang="en-US" dirty="0"/>
              <a:t>(c) Academy of Nutrition and Dietetics 2008</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F3D9397B-159A-41E2-9E60-29539181D191}" type="slidenum">
              <a:rPr lang="en-US" altLang="en-US"/>
              <a:pPr>
                <a:defRPr/>
              </a:pPr>
              <a:t>‹#›</a:t>
            </a:fld>
            <a:endParaRPr lang="en-US" altLang="en-US" dirty="0"/>
          </a:p>
        </p:txBody>
      </p:sp>
    </p:spTree>
    <p:extLst>
      <p:ext uri="{BB962C8B-B14F-4D97-AF65-F5344CB8AC3E}">
        <p14:creationId xmlns:p14="http://schemas.microsoft.com/office/powerpoint/2010/main" val="2076373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pic>
        <p:nvPicPr>
          <p:cNvPr id="5"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1150" y="307975"/>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6482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p:txBody>
          <a:bodyPr/>
          <a:lstStyle>
            <a:lvl1pPr>
              <a:defRPr/>
            </a:lvl1pPr>
          </a:lstStyle>
          <a:p>
            <a:pPr>
              <a:defRPr/>
            </a:pPr>
            <a:r>
              <a:rPr lang="en-US" dirty="0"/>
              <a:t>Date</a:t>
            </a:r>
          </a:p>
        </p:txBody>
      </p:sp>
      <p:sp>
        <p:nvSpPr>
          <p:cNvPr id="7" name="Rectangle 3"/>
          <p:cNvSpPr>
            <a:spLocks noGrp="1" noChangeArrowheads="1"/>
          </p:cNvSpPr>
          <p:nvPr>
            <p:ph type="sldNum" sz="quarter" idx="11"/>
          </p:nvPr>
        </p:nvSpPr>
        <p:spPr/>
        <p:txBody>
          <a:bodyPr/>
          <a:lstStyle>
            <a:lvl1pPr>
              <a:defRPr smtClean="0"/>
            </a:lvl1pPr>
          </a:lstStyle>
          <a:p>
            <a:pPr>
              <a:defRPr/>
            </a:pPr>
            <a:fld id="{B3649DEA-B00C-44FA-832B-BB456D6D2206}" type="slidenum">
              <a:rPr lang="en-US" altLang="en-US"/>
              <a:pPr>
                <a:defRPr/>
              </a:pPr>
              <a:t>‹#›</a:t>
            </a:fld>
            <a:endParaRPr lang="en-US" altLang="en-US" dirty="0"/>
          </a:p>
        </p:txBody>
      </p:sp>
      <p:sp>
        <p:nvSpPr>
          <p:cNvPr id="8" name="Rectangle 14"/>
          <p:cNvSpPr>
            <a:spLocks noGrp="1" noChangeArrowheads="1"/>
          </p:cNvSpPr>
          <p:nvPr>
            <p:ph type="ftr" sz="quarter" idx="12"/>
          </p:nvPr>
        </p:nvSpPr>
        <p:spPr>
          <a:xfrm>
            <a:off x="3124200" y="6248400"/>
            <a:ext cx="2895600" cy="476250"/>
          </a:xfrm>
          <a:prstGeom prst="rect">
            <a:avLst/>
          </a:prstGeom>
        </p:spPr>
        <p:txBody>
          <a:bodyPr/>
          <a:lstStyle>
            <a:lvl1pPr eaLnBrk="1" hangingPunct="1">
              <a:defRPr dirty="0" smtClean="0"/>
            </a:lvl1pPr>
          </a:lstStyle>
          <a:p>
            <a:pPr>
              <a:defRPr/>
            </a:pPr>
            <a:r>
              <a:rPr lang="en-US" dirty="0"/>
              <a:t>(c) Academy of Nutrition and Dietetics 2008</a:t>
            </a:r>
          </a:p>
        </p:txBody>
      </p:sp>
    </p:spTree>
    <p:extLst>
      <p:ext uri="{BB962C8B-B14F-4D97-AF65-F5344CB8AC3E}">
        <p14:creationId xmlns:p14="http://schemas.microsoft.com/office/powerpoint/2010/main" val="2337986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350838"/>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50838"/>
            <a:ext cx="6324600" cy="563562"/>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r>
              <a:rPr lang="en-US" dirty="0"/>
              <a:t>Date</a:t>
            </a:r>
          </a:p>
        </p:txBody>
      </p:sp>
      <p:sp>
        <p:nvSpPr>
          <p:cNvPr id="5" name="Slide Number Placeholder 3"/>
          <p:cNvSpPr>
            <a:spLocks noGrp="1"/>
          </p:cNvSpPr>
          <p:nvPr>
            <p:ph type="sldNum" sz="quarter" idx="11"/>
          </p:nvPr>
        </p:nvSpPr>
        <p:spPr/>
        <p:txBody>
          <a:bodyPr/>
          <a:lstStyle>
            <a:lvl1pPr>
              <a:defRPr smtClean="0"/>
            </a:lvl1pPr>
          </a:lstStyle>
          <a:p>
            <a:pPr>
              <a:defRPr/>
            </a:pPr>
            <a:fld id="{C0A5A59E-0248-4C59-8845-1598E04667DA}" type="slidenum">
              <a:rPr lang="en-US" altLang="en-US"/>
              <a:pPr>
                <a:defRPr/>
              </a:pPr>
              <a:t>‹#›</a:t>
            </a:fld>
            <a:endParaRPr lang="en-US" altLang="en-US" dirty="0"/>
          </a:p>
        </p:txBody>
      </p:sp>
      <p:sp>
        <p:nvSpPr>
          <p:cNvPr id="6" name="Footer Placeholder 4"/>
          <p:cNvSpPr>
            <a:spLocks noGrp="1"/>
          </p:cNvSpPr>
          <p:nvPr>
            <p:ph type="ftr" sz="quarter" idx="12"/>
          </p:nvPr>
        </p:nvSpPr>
        <p:spPr>
          <a:xfrm>
            <a:off x="3124200" y="6248400"/>
            <a:ext cx="2895600" cy="476250"/>
          </a:xfrm>
          <a:prstGeom prst="rect">
            <a:avLst/>
          </a:prstGeom>
        </p:spPr>
        <p:txBody>
          <a:bodyPr/>
          <a:lstStyle>
            <a:lvl1pPr eaLnBrk="1" hangingPunct="1">
              <a:defRPr dirty="0" smtClean="0"/>
            </a:lvl1pPr>
          </a:lstStyle>
          <a:p>
            <a:pPr>
              <a:defRPr/>
            </a:pPr>
            <a:r>
              <a:rPr lang="en-US" dirty="0"/>
              <a:t>(c) Academy of Nutrition and Dietetics 2008</a:t>
            </a:r>
          </a:p>
        </p:txBody>
      </p:sp>
    </p:spTree>
    <p:extLst>
      <p:ext uri="{BB962C8B-B14F-4D97-AF65-F5344CB8AC3E}">
        <p14:creationId xmlns:p14="http://schemas.microsoft.com/office/powerpoint/2010/main" val="1227093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6" name="Line 9"/>
          <p:cNvSpPr>
            <a:spLocks noChangeShapeType="1"/>
          </p:cNvSpPr>
          <p:nvPr/>
        </p:nvSpPr>
        <p:spPr bwMode="auto">
          <a:xfrm>
            <a:off x="304800" y="2209800"/>
            <a:ext cx="49530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0"/>
          <p:cNvSpPr>
            <a:spLocks noChangeShapeType="1"/>
          </p:cNvSpPr>
          <p:nvPr/>
        </p:nvSpPr>
        <p:spPr bwMode="auto">
          <a:xfrm>
            <a:off x="7239000" y="2209800"/>
            <a:ext cx="1600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Line 12"/>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pic>
        <p:nvPicPr>
          <p:cNvPr id="11" name="Picture 10"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0" name="Picture 9" descr="IMG_820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19600" y="1752600"/>
            <a:ext cx="3627120" cy="4267200"/>
          </a:xfrm>
          <a:prstGeom prst="rect">
            <a:avLst/>
          </a:prstGeom>
        </p:spPr>
      </p:pic>
    </p:spTree>
    <p:extLst>
      <p:ext uri="{BB962C8B-B14F-4D97-AF65-F5344CB8AC3E}">
        <p14:creationId xmlns:p14="http://schemas.microsoft.com/office/powerpoint/2010/main" val="781002093"/>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6" name="Line 10"/>
          <p:cNvSpPr>
            <a:spLocks noChangeShapeType="1"/>
          </p:cNvSpPr>
          <p:nvPr/>
        </p:nvSpPr>
        <p:spPr bwMode="auto">
          <a:xfrm>
            <a:off x="8534400" y="2209800"/>
            <a:ext cx="304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5"/>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Line 9"/>
          <p:cNvSpPr>
            <a:spLocks noChangeShapeType="1"/>
          </p:cNvSpPr>
          <p:nvPr/>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3" name="Picture 12" descr="IMG_64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82592" y="1066800"/>
            <a:ext cx="3461407" cy="5791200"/>
          </a:xfrm>
          <a:prstGeom prst="rect">
            <a:avLst/>
          </a:prstGeom>
        </p:spPr>
      </p:pic>
    </p:spTree>
    <p:extLst>
      <p:ext uri="{BB962C8B-B14F-4D97-AF65-F5344CB8AC3E}">
        <p14:creationId xmlns:p14="http://schemas.microsoft.com/office/powerpoint/2010/main" val="62595707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6" name="Line 8"/>
          <p:cNvSpPr>
            <a:spLocks noChangeShapeType="1"/>
          </p:cNvSpPr>
          <p:nvPr/>
        </p:nvSpPr>
        <p:spPr bwMode="auto">
          <a:xfrm>
            <a:off x="303213" y="2206625"/>
            <a:ext cx="4802187"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1"/>
          <p:cNvSpPr>
            <a:spLocks noChangeShapeType="1"/>
          </p:cNvSpPr>
          <p:nvPr/>
        </p:nvSpPr>
        <p:spPr bwMode="auto">
          <a:xfrm>
            <a:off x="303213" y="6473825"/>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Line 14"/>
          <p:cNvSpPr>
            <a:spLocks noChangeShapeType="1"/>
          </p:cNvSpPr>
          <p:nvPr/>
        </p:nvSpPr>
        <p:spPr bwMode="auto">
          <a:xfrm>
            <a:off x="6248400" y="2209800"/>
            <a:ext cx="2516188"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3" name="Picture 12" descr="IMG_869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53000" y="2057400"/>
            <a:ext cx="2518144" cy="4419600"/>
          </a:xfrm>
          <a:prstGeom prst="rect">
            <a:avLst/>
          </a:prstGeom>
        </p:spPr>
      </p:pic>
    </p:spTree>
    <p:extLst>
      <p:ext uri="{BB962C8B-B14F-4D97-AF65-F5344CB8AC3E}">
        <p14:creationId xmlns:p14="http://schemas.microsoft.com/office/powerpoint/2010/main" val="84820538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4424" y="1371600"/>
            <a:ext cx="3872752" cy="5486400"/>
          </a:xfrm>
          <a:prstGeom prst="rect">
            <a:avLst/>
          </a:prstGeom>
          <a:noFill/>
          <a:ln w="9525">
            <a:noFill/>
            <a:miter lim="800000"/>
            <a:headEnd/>
            <a:tailEnd/>
          </a:ln>
          <a:effectLst/>
        </p:spPr>
      </p:pic>
      <p:sp>
        <p:nvSpPr>
          <p:cNvPr id="6" name="Line 12"/>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cxnSp>
        <p:nvCxnSpPr>
          <p:cNvPr id="7" name="Straight Connector 6"/>
          <p:cNvCxnSpPr/>
          <p:nvPr/>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pic>
        <p:nvPicPr>
          <p:cNvPr id="10" name="Picture 9" descr="Academy-of-Nutrition-and-Dieteti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351427742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sp>
        <p:nvSpPr>
          <p:cNvPr id="6" name="Line 12"/>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cxnSp>
        <p:nvCxnSpPr>
          <p:cNvPr id="7" name="Straight Connector 6"/>
          <p:cNvCxnSpPr/>
          <p:nvPr/>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1" name="Picture 10" descr="IMG_804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2000" y="1752600"/>
            <a:ext cx="2907323" cy="4724400"/>
          </a:xfrm>
          <a:prstGeom prst="rect">
            <a:avLst/>
          </a:prstGeom>
        </p:spPr>
      </p:pic>
    </p:spTree>
    <p:extLst>
      <p:ext uri="{BB962C8B-B14F-4D97-AF65-F5344CB8AC3E}">
        <p14:creationId xmlns:p14="http://schemas.microsoft.com/office/powerpoint/2010/main" val="546258296"/>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6">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79192" y="1143001"/>
            <a:ext cx="4664808" cy="5715000"/>
          </a:xfrm>
          <a:prstGeom prst="rect">
            <a:avLst/>
          </a:prstGeom>
          <a:noFill/>
          <a:ln w="9525">
            <a:noFill/>
            <a:miter lim="800000"/>
            <a:headEnd/>
            <a:tailEnd/>
          </a:ln>
          <a:effectLst/>
        </p:spPr>
      </p:pic>
      <p:sp>
        <p:nvSpPr>
          <p:cNvPr id="7" name="Line 15"/>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Line 9"/>
          <p:cNvSpPr>
            <a:spLocks noChangeShapeType="1"/>
          </p:cNvSpPr>
          <p:nvPr/>
        </p:nvSpPr>
        <p:spPr bwMode="auto">
          <a:xfrm>
            <a:off x="304800" y="2209800"/>
            <a:ext cx="5638800" cy="0"/>
          </a:xfrm>
          <a:prstGeom prst="line">
            <a:avLst/>
          </a:prstGeom>
          <a:noFill/>
          <a:ln w="38100">
            <a:solidFill>
              <a:srgbClr val="39683E"/>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cxnSp>
        <p:nvCxnSpPr>
          <p:cNvPr id="17" name="Straight Connector 16"/>
          <p:cNvCxnSpPr/>
          <p:nvPr/>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10" name="Picture 9" descr="Academy-of-Nutrition-and-Dieteti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59478889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00600" y="990600"/>
            <a:ext cx="22002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DAlogo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4013" y="363538"/>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p:cNvSpPr>
            <a:spLocks noChangeShapeType="1"/>
          </p:cNvSpPr>
          <p:nvPr userDrawn="1"/>
        </p:nvSpPr>
        <p:spPr bwMode="auto">
          <a:xfrm>
            <a:off x="303213" y="2206625"/>
            <a:ext cx="4802187"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11"/>
          <p:cNvSpPr>
            <a:spLocks noChangeShapeType="1"/>
          </p:cNvSpPr>
          <p:nvPr userDrawn="1"/>
        </p:nvSpPr>
        <p:spPr bwMode="auto">
          <a:xfrm>
            <a:off x="303213" y="6473825"/>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14"/>
          <p:cNvSpPr>
            <a:spLocks noChangeShapeType="1"/>
          </p:cNvSpPr>
          <p:nvPr userDrawn="1"/>
        </p:nvSpPr>
        <p:spPr bwMode="auto">
          <a:xfrm>
            <a:off x="6248400" y="2209800"/>
            <a:ext cx="2516188"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2309321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7">
    <p:spTree>
      <p:nvGrpSpPr>
        <p:cNvPr id="1" name=""/>
        <p:cNvGrpSpPr/>
        <p:nvPr/>
      </p:nvGrpSpPr>
      <p:grpSpPr>
        <a:xfrm>
          <a:off x="0" y="0"/>
          <a:ext cx="0" cy="0"/>
          <a:chOff x="0" y="0"/>
          <a:chExt cx="0" cy="0"/>
        </a:xfrm>
      </p:grpSpPr>
      <p:sp>
        <p:nvSpPr>
          <p:cNvPr id="6" name="Line 10"/>
          <p:cNvSpPr>
            <a:spLocks noChangeShapeType="1"/>
          </p:cNvSpPr>
          <p:nvPr/>
        </p:nvSpPr>
        <p:spPr bwMode="auto">
          <a:xfrm>
            <a:off x="8077200" y="2255515"/>
            <a:ext cx="838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5"/>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Line 9"/>
          <p:cNvSpPr>
            <a:spLocks noChangeShapeType="1"/>
          </p:cNvSpPr>
          <p:nvPr/>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9" name="Picture 18" descr="Group of People Smiling iStock_000007773161Mediu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5150" y="2133600"/>
            <a:ext cx="4142170" cy="3834384"/>
          </a:xfrm>
          <a:prstGeom prst="rect">
            <a:avLst/>
          </a:prstGeom>
        </p:spPr>
      </p:pic>
    </p:spTree>
    <p:extLst>
      <p:ext uri="{BB962C8B-B14F-4D97-AF65-F5344CB8AC3E}">
        <p14:creationId xmlns:p14="http://schemas.microsoft.com/office/powerpoint/2010/main" val="253528808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8">
    <p:spTree>
      <p:nvGrpSpPr>
        <p:cNvPr id="1" name=""/>
        <p:cNvGrpSpPr/>
        <p:nvPr/>
      </p:nvGrpSpPr>
      <p:grpSpPr>
        <a:xfrm>
          <a:off x="0" y="0"/>
          <a:ext cx="0" cy="0"/>
          <a:chOff x="0" y="0"/>
          <a:chExt cx="0" cy="0"/>
        </a:xfrm>
      </p:grpSpPr>
      <p:sp>
        <p:nvSpPr>
          <p:cNvPr id="6" name="Line 10"/>
          <p:cNvSpPr>
            <a:spLocks noChangeShapeType="1"/>
          </p:cNvSpPr>
          <p:nvPr/>
        </p:nvSpPr>
        <p:spPr bwMode="auto">
          <a:xfrm>
            <a:off x="5943600" y="2209800"/>
            <a:ext cx="2362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5"/>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Line 9"/>
          <p:cNvSpPr>
            <a:spLocks noChangeShapeType="1"/>
          </p:cNvSpPr>
          <p:nvPr/>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5" name="Picture 14" descr="two labcoat women iStock_000001618419Mediu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62400" y="2667000"/>
            <a:ext cx="4114800" cy="3447288"/>
          </a:xfrm>
          <a:prstGeom prst="rect">
            <a:avLst/>
          </a:prstGeom>
        </p:spPr>
      </p:pic>
    </p:spTree>
    <p:extLst>
      <p:ext uri="{BB962C8B-B14F-4D97-AF65-F5344CB8AC3E}">
        <p14:creationId xmlns:p14="http://schemas.microsoft.com/office/powerpoint/2010/main" val="2293517699"/>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9">
    <p:spTree>
      <p:nvGrpSpPr>
        <p:cNvPr id="1" name=""/>
        <p:cNvGrpSpPr/>
        <p:nvPr/>
      </p:nvGrpSpPr>
      <p:grpSpPr>
        <a:xfrm>
          <a:off x="0" y="0"/>
          <a:ext cx="0" cy="0"/>
          <a:chOff x="0" y="0"/>
          <a:chExt cx="0" cy="0"/>
        </a:xfrm>
      </p:grpSpPr>
      <p:sp>
        <p:nvSpPr>
          <p:cNvPr id="5" name="Line 10"/>
          <p:cNvSpPr>
            <a:spLocks noChangeShapeType="1"/>
          </p:cNvSpPr>
          <p:nvPr/>
        </p:nvSpPr>
        <p:spPr bwMode="auto">
          <a:xfrm>
            <a:off x="8686800" y="2362200"/>
            <a:ext cx="304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9"/>
          <p:cNvSpPr>
            <a:spLocks noChangeShapeType="1"/>
          </p:cNvSpPr>
          <p:nvPr/>
        </p:nvSpPr>
        <p:spPr bwMode="auto">
          <a:xfrm>
            <a:off x="457200" y="23622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
        <p:nvSpPr>
          <p:cNvPr id="10" name="Date Placeholder 2"/>
          <p:cNvSpPr txBox="1">
            <a:spLocks/>
          </p:cNvSpPr>
          <p:nvPr/>
        </p:nvSpPr>
        <p:spPr>
          <a:xfrm>
            <a:off x="381000" y="6629400"/>
            <a:ext cx="2133600" cy="22860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894733-FB1D-47BF-849F-81DD5FF21D72}" type="datetime1">
              <a:rPr kumimoji="0" lang="en-US" sz="1200" b="0" i="0" u="none" strike="noStrike" kern="1200" cap="none" spc="0" normalizeH="0" baseline="0" noProof="0" smtClean="0">
                <a:ln>
                  <a:noFill/>
                </a:ln>
                <a:solidFill>
                  <a:schemeClr val="tx1">
                    <a:tint val="75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12/18/2020</a:t>
            </a:fld>
            <a:endParaRPr kumimoji="0" lang="en-US" sz="1200" b="0" i="0" u="none" strike="noStrike" kern="1200" cap="none" spc="0" normalizeH="0" baseline="0" noProof="0" dirty="0">
              <a:ln>
                <a:noFill/>
              </a:ln>
              <a:solidFill>
                <a:schemeClr val="tx1">
                  <a:tint val="75000"/>
                </a:schemeClr>
              </a:solidFill>
              <a:effectLst/>
              <a:uLnTx/>
              <a:uFillTx/>
              <a:latin typeface="Tahoma" pitchFamily="34" charset="0"/>
              <a:ea typeface="+mn-ea"/>
              <a:cs typeface="Tahoma" pitchFamily="34" charset="0"/>
            </a:endParaRPr>
          </a:p>
        </p:txBody>
      </p:sp>
      <p:pic>
        <p:nvPicPr>
          <p:cNvPr id="12" name="Picture 11"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57573740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10">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Date</a:t>
            </a:r>
          </a:p>
        </p:txBody>
      </p:sp>
      <p:pic>
        <p:nvPicPr>
          <p:cNvPr id="4" name="Picture 8" descr="ppt_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pic>
        <p:nvPicPr>
          <p:cNvPr id="7" name="Picture 6" descr="Academy-of-Nutrition-and-Dieteti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2135617870"/>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1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Date</a:t>
            </a:r>
          </a:p>
        </p:txBody>
      </p:sp>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pic>
        <p:nvPicPr>
          <p:cNvPr id="6" name="Picture 5"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3384097599"/>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4" name="Date Placeholder 21"/>
          <p:cNvSpPr>
            <a:spLocks noGrp="1"/>
          </p:cNvSpPr>
          <p:nvPr>
            <p:ph type="dt" sz="half" idx="14"/>
          </p:nvPr>
        </p:nvSpPr>
        <p:spPr/>
        <p:txBody>
          <a:bodyPr/>
          <a:lstStyle>
            <a:lvl1pPr>
              <a:defRPr/>
            </a:lvl1pPr>
          </a:lstStyle>
          <a:p>
            <a:pPr>
              <a:defRPr/>
            </a:pPr>
            <a:r>
              <a:rPr lang="en-US" dirty="0"/>
              <a:t>Date</a:t>
            </a:r>
          </a:p>
        </p:txBody>
      </p:sp>
      <p:sp>
        <p:nvSpPr>
          <p:cNvPr id="5" name="Slide Number Placeholder 23"/>
          <p:cNvSpPr>
            <a:spLocks noGrp="1"/>
          </p:cNvSpPr>
          <p:nvPr>
            <p:ph type="sldNum" sz="quarter" idx="15"/>
          </p:nvPr>
        </p:nvSpPr>
        <p:spPr/>
        <p:txBody>
          <a:bodyPr/>
          <a:lstStyle>
            <a:lvl1pPr>
              <a:defRPr/>
            </a:lvl1pPr>
          </a:lstStyle>
          <a:p>
            <a:pPr>
              <a:defRPr/>
            </a:pPr>
            <a:fld id="{4EF5CA24-66B0-4D1B-BF0A-06C9D6BD2BFE}" type="slidenum">
              <a:rPr lang="en-US" altLang="en-US"/>
              <a:pPr>
                <a:defRPr/>
              </a:pPr>
              <a:t>‹#›</a:t>
            </a:fld>
            <a:endParaRPr lang="en-US" altLang="en-US" dirty="0"/>
          </a:p>
        </p:txBody>
      </p:sp>
    </p:spTree>
    <p:extLst>
      <p:ext uri="{BB962C8B-B14F-4D97-AF65-F5344CB8AC3E}">
        <p14:creationId xmlns:p14="http://schemas.microsoft.com/office/powerpoint/2010/main" val="1540271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4013" y="3048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1"/>
          <p:cNvSpPr>
            <a:spLocks noGrp="1"/>
          </p:cNvSpPr>
          <p:nvPr>
            <p:ph type="dt" sz="half" idx="10"/>
          </p:nvPr>
        </p:nvSpPr>
        <p:spPr/>
        <p:txBody>
          <a:bodyPr/>
          <a:lstStyle>
            <a:lvl1pPr>
              <a:defRPr/>
            </a:lvl1pPr>
          </a:lstStyle>
          <a:p>
            <a:pPr>
              <a:defRPr/>
            </a:pPr>
            <a:r>
              <a:rPr lang="en-US" dirty="0"/>
              <a:t>Date</a:t>
            </a:r>
          </a:p>
        </p:txBody>
      </p:sp>
      <p:sp>
        <p:nvSpPr>
          <p:cNvPr id="4" name="Slide Number Placeholder 23"/>
          <p:cNvSpPr>
            <a:spLocks noGrp="1"/>
          </p:cNvSpPr>
          <p:nvPr>
            <p:ph type="sldNum" sz="quarter" idx="11"/>
          </p:nvPr>
        </p:nvSpPr>
        <p:spPr/>
        <p:txBody>
          <a:bodyPr/>
          <a:lstStyle>
            <a:lvl1pPr>
              <a:defRPr smtClean="0"/>
            </a:lvl1pPr>
          </a:lstStyle>
          <a:p>
            <a:pPr>
              <a:defRPr/>
            </a:pPr>
            <a:fld id="{D3B6B395-87DA-48EE-BFF1-171889E1C906}" type="slidenum">
              <a:rPr lang="en-US" altLang="en-US"/>
              <a:pPr>
                <a:defRPr/>
              </a:pPr>
              <a:t>‹#›</a:t>
            </a:fld>
            <a:endParaRPr lang="en-US" altLang="en-US" dirty="0"/>
          </a:p>
        </p:txBody>
      </p:sp>
    </p:spTree>
    <p:extLst>
      <p:ext uri="{BB962C8B-B14F-4D97-AF65-F5344CB8AC3E}">
        <p14:creationId xmlns:p14="http://schemas.microsoft.com/office/powerpoint/2010/main" val="3676262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8" descr="Academy-of-Nutrition-and-Dietetic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350838"/>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50838"/>
            <a:ext cx="6324600" cy="563562"/>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r>
              <a:rPr lang="en-US" dirty="0"/>
              <a:t>Date</a:t>
            </a:r>
          </a:p>
        </p:txBody>
      </p:sp>
      <p:sp>
        <p:nvSpPr>
          <p:cNvPr id="5" name="Slide Number Placeholder 3"/>
          <p:cNvSpPr>
            <a:spLocks noGrp="1"/>
          </p:cNvSpPr>
          <p:nvPr>
            <p:ph type="sldNum" sz="quarter" idx="11"/>
          </p:nvPr>
        </p:nvSpPr>
        <p:spPr/>
        <p:txBody>
          <a:bodyPr/>
          <a:lstStyle>
            <a:lvl1pPr>
              <a:defRPr smtClean="0"/>
            </a:lvl1pPr>
          </a:lstStyle>
          <a:p>
            <a:pPr>
              <a:defRPr/>
            </a:pPr>
            <a:fld id="{C0A5A59E-0248-4C59-8845-1598E04667DA}" type="slidenum">
              <a:rPr lang="en-US" altLang="en-US"/>
              <a:pPr>
                <a:defRPr/>
              </a:pPr>
              <a:t>‹#›</a:t>
            </a:fld>
            <a:endParaRPr lang="en-US" altLang="en-US" dirty="0"/>
          </a:p>
        </p:txBody>
      </p:sp>
      <p:sp>
        <p:nvSpPr>
          <p:cNvPr id="6" name="Footer Placeholder 4"/>
          <p:cNvSpPr>
            <a:spLocks noGrp="1"/>
          </p:cNvSpPr>
          <p:nvPr>
            <p:ph type="ftr" sz="quarter" idx="12"/>
          </p:nvPr>
        </p:nvSpPr>
        <p:spPr>
          <a:xfrm>
            <a:off x="3124200" y="6248400"/>
            <a:ext cx="2895600" cy="476250"/>
          </a:xfrm>
          <a:prstGeom prst="rect">
            <a:avLst/>
          </a:prstGeom>
        </p:spPr>
        <p:txBody>
          <a:bodyPr/>
          <a:lstStyle>
            <a:lvl1pPr eaLnBrk="1" hangingPunct="1">
              <a:defRPr dirty="0" smtClean="0"/>
            </a:lvl1pPr>
          </a:lstStyle>
          <a:p>
            <a:pPr>
              <a:defRPr/>
            </a:pPr>
            <a:r>
              <a:rPr lang="en-US" dirty="0"/>
              <a:t>(c) Academy of Nutrition and Dietetics 2008</a:t>
            </a:r>
          </a:p>
        </p:txBody>
      </p:sp>
    </p:spTree>
    <p:extLst>
      <p:ext uri="{BB962C8B-B14F-4D97-AF65-F5344CB8AC3E}">
        <p14:creationId xmlns:p14="http://schemas.microsoft.com/office/powerpoint/2010/main" val="1307262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228600" y="990600"/>
            <a:ext cx="8686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1"/>
          <p:cNvSpPr>
            <a:spLocks noGrp="1"/>
          </p:cNvSpPr>
          <p:nvPr>
            <p:ph type="dt" sz="half" idx="13"/>
          </p:nvPr>
        </p:nvSpPr>
        <p:spPr/>
        <p:txBody>
          <a:bodyPr/>
          <a:lstStyle>
            <a:lvl1pPr>
              <a:defRPr/>
            </a:lvl1pPr>
          </a:lstStyle>
          <a:p>
            <a:pPr>
              <a:defRPr/>
            </a:pPr>
            <a:r>
              <a:rPr lang="en-US" dirty="0"/>
              <a:t>Date</a:t>
            </a:r>
          </a:p>
        </p:txBody>
      </p:sp>
      <p:sp>
        <p:nvSpPr>
          <p:cNvPr id="5" name="Slide Number Placeholder 23"/>
          <p:cNvSpPr>
            <a:spLocks noGrp="1"/>
          </p:cNvSpPr>
          <p:nvPr>
            <p:ph type="sldNum" sz="quarter" idx="14"/>
          </p:nvPr>
        </p:nvSpPr>
        <p:spPr/>
        <p:txBody>
          <a:bodyPr/>
          <a:lstStyle>
            <a:lvl1pPr>
              <a:defRPr/>
            </a:lvl1pPr>
          </a:lstStyle>
          <a:p>
            <a:pPr>
              <a:defRPr/>
            </a:pPr>
            <a:fld id="{6CB0682F-AD5A-48A6-B1B7-B7AC7885359F}" type="slidenum">
              <a:rPr lang="en-US"/>
              <a:pPr>
                <a:defRPr/>
              </a:pPr>
              <a:t>‹#›</a:t>
            </a:fld>
            <a:endParaRPr lang="en-US" dirty="0"/>
          </a:p>
        </p:txBody>
      </p:sp>
    </p:spTree>
    <p:extLst>
      <p:ext uri="{BB962C8B-B14F-4D97-AF65-F5344CB8AC3E}">
        <p14:creationId xmlns:p14="http://schemas.microsoft.com/office/powerpoint/2010/main" val="3799959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a:t>Click to edit Master text styles</a:t>
            </a:r>
          </a:p>
        </p:txBody>
      </p:sp>
      <p:sp>
        <p:nvSpPr>
          <p:cNvPr id="4" name="Date Placeholder 21"/>
          <p:cNvSpPr>
            <a:spLocks noGrp="1"/>
          </p:cNvSpPr>
          <p:nvPr>
            <p:ph type="dt" sz="half" idx="14"/>
          </p:nvPr>
        </p:nvSpPr>
        <p:spPr/>
        <p:txBody>
          <a:bodyPr/>
          <a:lstStyle>
            <a:lvl1pPr>
              <a:defRPr/>
            </a:lvl1pPr>
          </a:lstStyle>
          <a:p>
            <a:pPr>
              <a:defRPr/>
            </a:pPr>
            <a:r>
              <a:rPr lang="en-US" dirty="0"/>
              <a:t>Date</a:t>
            </a:r>
          </a:p>
        </p:txBody>
      </p:sp>
      <p:sp>
        <p:nvSpPr>
          <p:cNvPr id="5" name="Slide Number Placeholder 23"/>
          <p:cNvSpPr>
            <a:spLocks noGrp="1"/>
          </p:cNvSpPr>
          <p:nvPr>
            <p:ph type="sldNum" sz="quarter" idx="15"/>
          </p:nvPr>
        </p:nvSpPr>
        <p:spPr/>
        <p:txBody>
          <a:bodyPr/>
          <a:lstStyle>
            <a:lvl1pPr>
              <a:defRPr/>
            </a:lvl1pPr>
          </a:lstStyle>
          <a:p>
            <a:pPr>
              <a:defRPr/>
            </a:pPr>
            <a:fld id="{5D108A6D-8CA0-46B1-9740-8F8453067F9A}" type="slidenum">
              <a:rPr lang="en-US"/>
              <a:pPr>
                <a:defRPr/>
              </a:pPr>
              <a:t>‹#›</a:t>
            </a:fld>
            <a:endParaRPr lang="en-US" dirty="0"/>
          </a:p>
        </p:txBody>
      </p:sp>
    </p:spTree>
    <p:extLst>
      <p:ext uri="{BB962C8B-B14F-4D97-AF65-F5344CB8AC3E}">
        <p14:creationId xmlns:p14="http://schemas.microsoft.com/office/powerpoint/2010/main" val="275664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4050" y="1371600"/>
            <a:ext cx="3873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7" name="Straight Connector 6"/>
          <p:cNvCxnSpPr/>
          <p:nvPr userDrawn="1"/>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731565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p:cNvSpPr>
            <a:spLocks noGrp="1"/>
          </p:cNvSpPr>
          <p:nvPr>
            <p:ph type="dt" sz="half" idx="10"/>
          </p:nvPr>
        </p:nvSpPr>
        <p:spPr/>
        <p:txBody>
          <a:bodyPr/>
          <a:lstStyle>
            <a:lvl1pPr>
              <a:defRPr/>
            </a:lvl1pPr>
          </a:lstStyle>
          <a:p>
            <a:pPr>
              <a:defRPr/>
            </a:pPr>
            <a:r>
              <a:rPr lang="en-US" dirty="0"/>
              <a:t>Date</a:t>
            </a:r>
          </a:p>
        </p:txBody>
      </p:sp>
      <p:sp>
        <p:nvSpPr>
          <p:cNvPr id="4" name="Slide Number Placeholder 23"/>
          <p:cNvSpPr>
            <a:spLocks noGrp="1"/>
          </p:cNvSpPr>
          <p:nvPr>
            <p:ph type="sldNum" sz="quarter" idx="11"/>
          </p:nvPr>
        </p:nvSpPr>
        <p:spPr/>
        <p:txBody>
          <a:bodyPr/>
          <a:lstStyle>
            <a:lvl1pPr>
              <a:defRPr/>
            </a:lvl1pPr>
          </a:lstStyle>
          <a:p>
            <a:pPr>
              <a:defRPr/>
            </a:pPr>
            <a:fld id="{DB99F131-AB71-4C73-B04B-B1C2C8F2B31F}" type="slidenum">
              <a:rPr lang="en-US"/>
              <a:pPr>
                <a:defRPr/>
              </a:pPr>
              <a:t>‹#›</a:t>
            </a:fld>
            <a:endParaRPr lang="en-US" dirty="0"/>
          </a:p>
        </p:txBody>
      </p:sp>
    </p:spTree>
    <p:extLst>
      <p:ext uri="{BB962C8B-B14F-4D97-AF65-F5344CB8AC3E}">
        <p14:creationId xmlns:p14="http://schemas.microsoft.com/office/powerpoint/2010/main" val="4019321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p:cNvSpPr>
            <a:spLocks noGrp="1"/>
          </p:cNvSpPr>
          <p:nvPr>
            <p:ph type="dt" sz="half" idx="10"/>
          </p:nvPr>
        </p:nvSpPr>
        <p:spPr/>
        <p:txBody>
          <a:bodyPr/>
          <a:lstStyle>
            <a:lvl1pPr>
              <a:defRPr/>
            </a:lvl1pPr>
          </a:lstStyle>
          <a:p>
            <a:pPr>
              <a:defRPr/>
            </a:pPr>
            <a:r>
              <a:rPr lang="en-US" dirty="0"/>
              <a:t>Date</a:t>
            </a:r>
          </a:p>
        </p:txBody>
      </p:sp>
      <p:sp>
        <p:nvSpPr>
          <p:cNvPr id="3" name="Slide Number Placeholder 23"/>
          <p:cNvSpPr>
            <a:spLocks noGrp="1"/>
          </p:cNvSpPr>
          <p:nvPr>
            <p:ph type="sldNum" sz="quarter" idx="11"/>
          </p:nvPr>
        </p:nvSpPr>
        <p:spPr/>
        <p:txBody>
          <a:bodyPr/>
          <a:lstStyle>
            <a:lvl1pPr>
              <a:defRPr/>
            </a:lvl1pPr>
          </a:lstStyle>
          <a:p>
            <a:pPr>
              <a:defRPr/>
            </a:pPr>
            <a:fld id="{386F3BA6-A6DA-4399-8CB7-CDC157BFA92C}" type="slidenum">
              <a:rPr lang="en-US"/>
              <a:pPr>
                <a:defRPr/>
              </a:pPr>
              <a:t>‹#›</a:t>
            </a:fld>
            <a:endParaRPr lang="en-US" dirty="0"/>
          </a:p>
        </p:txBody>
      </p:sp>
    </p:spTree>
    <p:extLst>
      <p:ext uri="{BB962C8B-B14F-4D97-AF65-F5344CB8AC3E}">
        <p14:creationId xmlns:p14="http://schemas.microsoft.com/office/powerpoint/2010/main" val="2382855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r>
              <a:rPr lang="en-US"/>
              <a:t>Click to edit Master text styles</a:t>
            </a:r>
          </a:p>
        </p:txBody>
      </p:sp>
      <p:sp>
        <p:nvSpPr>
          <p:cNvPr id="4" name="Date Placeholder 21"/>
          <p:cNvSpPr>
            <a:spLocks noGrp="1"/>
          </p:cNvSpPr>
          <p:nvPr>
            <p:ph type="dt" sz="half" idx="13"/>
          </p:nvPr>
        </p:nvSpPr>
        <p:spPr/>
        <p:txBody>
          <a:bodyPr/>
          <a:lstStyle>
            <a:lvl1pPr>
              <a:defRPr/>
            </a:lvl1pPr>
          </a:lstStyle>
          <a:p>
            <a:pPr>
              <a:defRPr/>
            </a:pPr>
            <a:r>
              <a:rPr lang="en-US" dirty="0"/>
              <a:t>Date</a:t>
            </a:r>
          </a:p>
        </p:txBody>
      </p:sp>
      <p:sp>
        <p:nvSpPr>
          <p:cNvPr id="5" name="Slide Number Placeholder 23"/>
          <p:cNvSpPr>
            <a:spLocks noGrp="1"/>
          </p:cNvSpPr>
          <p:nvPr>
            <p:ph type="sldNum" sz="quarter" idx="14"/>
          </p:nvPr>
        </p:nvSpPr>
        <p:spPr/>
        <p:txBody>
          <a:bodyPr/>
          <a:lstStyle>
            <a:lvl1pPr>
              <a:defRPr/>
            </a:lvl1pPr>
          </a:lstStyle>
          <a:p>
            <a:pPr>
              <a:defRPr/>
            </a:pPr>
            <a:fld id="{4C68C5F9-DB85-4714-B99C-90877E0D836D}" type="slidenum">
              <a:rPr lang="en-US"/>
              <a:pPr>
                <a:defRPr/>
              </a:pPr>
              <a:t>‹#›</a:t>
            </a:fld>
            <a:endParaRPr lang="en-US" dirty="0"/>
          </a:p>
        </p:txBody>
      </p:sp>
    </p:spTree>
    <p:extLst>
      <p:ext uri="{BB962C8B-B14F-4D97-AF65-F5344CB8AC3E}">
        <p14:creationId xmlns:p14="http://schemas.microsoft.com/office/powerpoint/2010/main" val="2635541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r>
              <a:rPr lang="en-US" noProof="0" dirty="0"/>
              <a:t>Click icon to add picture</a:t>
            </a:r>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a:t>Click to edit Master text styles</a:t>
            </a:r>
          </a:p>
        </p:txBody>
      </p:sp>
      <p:sp>
        <p:nvSpPr>
          <p:cNvPr id="7" name="Date Placeholder 21"/>
          <p:cNvSpPr>
            <a:spLocks noGrp="1"/>
          </p:cNvSpPr>
          <p:nvPr>
            <p:ph type="dt" sz="half" idx="15"/>
          </p:nvPr>
        </p:nvSpPr>
        <p:spPr/>
        <p:txBody>
          <a:bodyPr/>
          <a:lstStyle>
            <a:lvl1pPr>
              <a:defRPr/>
            </a:lvl1pPr>
          </a:lstStyle>
          <a:p>
            <a:pPr>
              <a:defRPr/>
            </a:pPr>
            <a:r>
              <a:rPr lang="en-US" dirty="0"/>
              <a:t>Date</a:t>
            </a:r>
          </a:p>
        </p:txBody>
      </p:sp>
      <p:sp>
        <p:nvSpPr>
          <p:cNvPr id="9" name="Slide Number Placeholder 23"/>
          <p:cNvSpPr>
            <a:spLocks noGrp="1"/>
          </p:cNvSpPr>
          <p:nvPr>
            <p:ph type="sldNum" sz="quarter" idx="16"/>
          </p:nvPr>
        </p:nvSpPr>
        <p:spPr/>
        <p:txBody>
          <a:bodyPr/>
          <a:lstStyle>
            <a:lvl1pPr>
              <a:defRPr/>
            </a:lvl1pPr>
          </a:lstStyle>
          <a:p>
            <a:pPr>
              <a:defRPr/>
            </a:pPr>
            <a:fld id="{D2F38E17-A169-4754-BDD3-4FEF2819C89E}" type="slidenum">
              <a:rPr lang="en-US"/>
              <a:pPr>
                <a:defRPr/>
              </a:pPr>
              <a:t>‹#›</a:t>
            </a:fld>
            <a:endParaRPr lang="en-US" dirty="0"/>
          </a:p>
        </p:txBody>
      </p:sp>
    </p:spTree>
    <p:extLst>
      <p:ext uri="{BB962C8B-B14F-4D97-AF65-F5344CB8AC3E}">
        <p14:creationId xmlns:p14="http://schemas.microsoft.com/office/powerpoint/2010/main" val="915031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r>
              <a:rPr lang="en-US" noProof="0" dirty="0"/>
              <a:t>Click icon to add picture</a:t>
            </a:r>
          </a:p>
        </p:txBody>
      </p:sp>
      <p:sp>
        <p:nvSpPr>
          <p:cNvPr id="7" name="Picture Placeholder 5"/>
          <p:cNvSpPr>
            <a:spLocks noGrp="1"/>
          </p:cNvSpPr>
          <p:nvPr>
            <p:ph type="pic" sz="quarter" idx="13"/>
          </p:nvPr>
        </p:nvSpPr>
        <p:spPr>
          <a:xfrm>
            <a:off x="4800600" y="2286000"/>
            <a:ext cx="3810000" cy="3505200"/>
          </a:xfrm>
        </p:spPr>
        <p:txBody>
          <a:bodyPr/>
          <a:lstStyle/>
          <a:p>
            <a:pPr lvl="0"/>
            <a:r>
              <a:rPr lang="en-US" noProof="0" dirty="0"/>
              <a:t>Click icon to add picture</a:t>
            </a:r>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a:t>Click to edit Master text styles</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a:t>Click to edit Master text styles</a:t>
            </a:r>
          </a:p>
        </p:txBody>
      </p:sp>
      <p:sp>
        <p:nvSpPr>
          <p:cNvPr id="8" name="Date Placeholder 21"/>
          <p:cNvSpPr>
            <a:spLocks noGrp="1"/>
          </p:cNvSpPr>
          <p:nvPr>
            <p:ph type="dt" sz="half" idx="16"/>
          </p:nvPr>
        </p:nvSpPr>
        <p:spPr/>
        <p:txBody>
          <a:bodyPr/>
          <a:lstStyle>
            <a:lvl1pPr>
              <a:defRPr/>
            </a:lvl1pPr>
          </a:lstStyle>
          <a:p>
            <a:pPr>
              <a:defRPr/>
            </a:pPr>
            <a:r>
              <a:rPr lang="en-US" dirty="0"/>
              <a:t>Date</a:t>
            </a:r>
          </a:p>
        </p:txBody>
      </p:sp>
      <p:sp>
        <p:nvSpPr>
          <p:cNvPr id="11" name="Slide Number Placeholder 23"/>
          <p:cNvSpPr>
            <a:spLocks noGrp="1"/>
          </p:cNvSpPr>
          <p:nvPr>
            <p:ph type="sldNum" sz="quarter" idx="17"/>
          </p:nvPr>
        </p:nvSpPr>
        <p:spPr/>
        <p:txBody>
          <a:bodyPr/>
          <a:lstStyle>
            <a:lvl1pPr>
              <a:defRPr/>
            </a:lvl1pPr>
          </a:lstStyle>
          <a:p>
            <a:pPr>
              <a:defRPr/>
            </a:pPr>
            <a:fld id="{7A318758-AFC1-4997-90E9-8C00A653F8A3}" type="slidenum">
              <a:rPr lang="en-US"/>
              <a:pPr>
                <a:defRPr/>
              </a:pPr>
              <a:t>‹#›</a:t>
            </a:fld>
            <a:endParaRPr lang="en-US" dirty="0"/>
          </a:p>
        </p:txBody>
      </p:sp>
    </p:spTree>
    <p:extLst>
      <p:ext uri="{BB962C8B-B14F-4D97-AF65-F5344CB8AC3E}">
        <p14:creationId xmlns:p14="http://schemas.microsoft.com/office/powerpoint/2010/main" val="3467893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r>
              <a:rPr lang="en-US" noProof="0" dirty="0"/>
              <a:t>Click icon to add picture</a:t>
            </a:r>
          </a:p>
        </p:txBody>
      </p:sp>
      <p:sp>
        <p:nvSpPr>
          <p:cNvPr id="7" name="Picture Placeholder 5"/>
          <p:cNvSpPr>
            <a:spLocks noGrp="1"/>
          </p:cNvSpPr>
          <p:nvPr>
            <p:ph type="pic" sz="quarter" idx="13"/>
          </p:nvPr>
        </p:nvSpPr>
        <p:spPr>
          <a:xfrm>
            <a:off x="4648200" y="990600"/>
            <a:ext cx="4343400" cy="5410200"/>
          </a:xfrm>
        </p:spPr>
        <p:txBody>
          <a:bodyPr/>
          <a:lstStyle/>
          <a:p>
            <a:pPr lvl="0"/>
            <a:r>
              <a:rPr lang="en-US" noProof="0" dirty="0"/>
              <a:t>Click icon to add picture</a:t>
            </a:r>
          </a:p>
        </p:txBody>
      </p:sp>
      <p:sp>
        <p:nvSpPr>
          <p:cNvPr id="5" name="Date Placeholder 21"/>
          <p:cNvSpPr>
            <a:spLocks noGrp="1"/>
          </p:cNvSpPr>
          <p:nvPr>
            <p:ph type="dt" sz="half" idx="14"/>
          </p:nvPr>
        </p:nvSpPr>
        <p:spPr/>
        <p:txBody>
          <a:bodyPr/>
          <a:lstStyle>
            <a:lvl1pPr>
              <a:defRPr/>
            </a:lvl1pPr>
          </a:lstStyle>
          <a:p>
            <a:pPr>
              <a:defRPr/>
            </a:pPr>
            <a:r>
              <a:rPr lang="en-US" dirty="0"/>
              <a:t>Date</a:t>
            </a:r>
          </a:p>
        </p:txBody>
      </p:sp>
      <p:sp>
        <p:nvSpPr>
          <p:cNvPr id="8" name="Slide Number Placeholder 23"/>
          <p:cNvSpPr>
            <a:spLocks noGrp="1"/>
          </p:cNvSpPr>
          <p:nvPr>
            <p:ph type="sldNum" sz="quarter" idx="15"/>
          </p:nvPr>
        </p:nvSpPr>
        <p:spPr/>
        <p:txBody>
          <a:bodyPr/>
          <a:lstStyle>
            <a:lvl1pPr>
              <a:defRPr/>
            </a:lvl1pPr>
          </a:lstStyle>
          <a:p>
            <a:pPr>
              <a:defRPr/>
            </a:pPr>
            <a:fld id="{9A6B7997-FB3B-4F7A-B4F0-AA90FDC61371}" type="slidenum">
              <a:rPr lang="en-US"/>
              <a:pPr>
                <a:defRPr/>
              </a:pPr>
              <a:t>‹#›</a:t>
            </a:fld>
            <a:endParaRPr lang="en-US" dirty="0"/>
          </a:p>
        </p:txBody>
      </p:sp>
    </p:spTree>
    <p:extLst>
      <p:ext uri="{BB962C8B-B14F-4D97-AF65-F5344CB8AC3E}">
        <p14:creationId xmlns:p14="http://schemas.microsoft.com/office/powerpoint/2010/main" val="1287315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r>
              <a:rPr lang="en-US" noProof="0" dirty="0"/>
              <a:t>Click icon to add picture</a:t>
            </a:r>
          </a:p>
        </p:txBody>
      </p:sp>
      <p:sp>
        <p:nvSpPr>
          <p:cNvPr id="7" name="Picture Placeholder 5"/>
          <p:cNvSpPr>
            <a:spLocks noGrp="1"/>
          </p:cNvSpPr>
          <p:nvPr>
            <p:ph type="pic" sz="quarter" idx="13"/>
          </p:nvPr>
        </p:nvSpPr>
        <p:spPr>
          <a:xfrm>
            <a:off x="304800" y="3657600"/>
            <a:ext cx="4267200" cy="2590800"/>
          </a:xfrm>
        </p:spPr>
        <p:txBody>
          <a:bodyPr/>
          <a:lstStyle/>
          <a:p>
            <a:pPr lvl="0"/>
            <a:r>
              <a:rPr lang="en-US" noProof="0" dirty="0"/>
              <a:t>Click icon to add picture</a:t>
            </a:r>
          </a:p>
        </p:txBody>
      </p:sp>
      <p:sp>
        <p:nvSpPr>
          <p:cNvPr id="8" name="Picture Placeholder 5"/>
          <p:cNvSpPr>
            <a:spLocks noGrp="1"/>
          </p:cNvSpPr>
          <p:nvPr>
            <p:ph type="pic" sz="quarter" idx="14"/>
          </p:nvPr>
        </p:nvSpPr>
        <p:spPr>
          <a:xfrm>
            <a:off x="4648200" y="1066800"/>
            <a:ext cx="4267200" cy="2590800"/>
          </a:xfrm>
        </p:spPr>
        <p:txBody>
          <a:bodyPr/>
          <a:lstStyle/>
          <a:p>
            <a:pPr lvl="0"/>
            <a:r>
              <a:rPr lang="en-US" noProof="0" dirty="0"/>
              <a:t>Click icon to add picture</a:t>
            </a:r>
          </a:p>
        </p:txBody>
      </p:sp>
      <p:sp>
        <p:nvSpPr>
          <p:cNvPr id="9" name="Picture Placeholder 5"/>
          <p:cNvSpPr>
            <a:spLocks noGrp="1"/>
          </p:cNvSpPr>
          <p:nvPr>
            <p:ph type="pic" sz="quarter" idx="15"/>
          </p:nvPr>
        </p:nvSpPr>
        <p:spPr>
          <a:xfrm>
            <a:off x="4648200" y="3657600"/>
            <a:ext cx="4267200" cy="2590800"/>
          </a:xfrm>
        </p:spPr>
        <p:txBody>
          <a:bodyPr/>
          <a:lstStyle/>
          <a:p>
            <a:pPr lvl="0"/>
            <a:r>
              <a:rPr lang="en-US" noProof="0" dirty="0"/>
              <a:t>Click icon to add picture</a:t>
            </a:r>
          </a:p>
        </p:txBody>
      </p:sp>
      <p:sp>
        <p:nvSpPr>
          <p:cNvPr id="10" name="Date Placeholder 21"/>
          <p:cNvSpPr>
            <a:spLocks noGrp="1"/>
          </p:cNvSpPr>
          <p:nvPr>
            <p:ph type="dt" sz="half" idx="16"/>
          </p:nvPr>
        </p:nvSpPr>
        <p:spPr/>
        <p:txBody>
          <a:bodyPr/>
          <a:lstStyle>
            <a:lvl1pPr>
              <a:defRPr/>
            </a:lvl1pPr>
          </a:lstStyle>
          <a:p>
            <a:pPr>
              <a:defRPr/>
            </a:pPr>
            <a:r>
              <a:rPr lang="en-US" dirty="0"/>
              <a:t>Date</a:t>
            </a:r>
          </a:p>
        </p:txBody>
      </p:sp>
      <p:sp>
        <p:nvSpPr>
          <p:cNvPr id="11" name="Slide Number Placeholder 23"/>
          <p:cNvSpPr>
            <a:spLocks noGrp="1"/>
          </p:cNvSpPr>
          <p:nvPr>
            <p:ph type="sldNum" sz="quarter" idx="17"/>
          </p:nvPr>
        </p:nvSpPr>
        <p:spPr/>
        <p:txBody>
          <a:bodyPr/>
          <a:lstStyle>
            <a:lvl1pPr>
              <a:defRPr/>
            </a:lvl1pPr>
          </a:lstStyle>
          <a:p>
            <a:pPr>
              <a:defRPr/>
            </a:pPr>
            <a:fld id="{E5562B8C-7E1A-40D7-8EB4-B22FF4A080AA}" type="slidenum">
              <a:rPr lang="en-US"/>
              <a:pPr>
                <a:defRPr/>
              </a:pPr>
              <a:t>‹#›</a:t>
            </a:fld>
            <a:endParaRPr lang="en-US" dirty="0"/>
          </a:p>
        </p:txBody>
      </p:sp>
    </p:spTree>
    <p:extLst>
      <p:ext uri="{BB962C8B-B14F-4D97-AF65-F5344CB8AC3E}">
        <p14:creationId xmlns:p14="http://schemas.microsoft.com/office/powerpoint/2010/main" val="114286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1447800"/>
            <a:ext cx="5253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7" name="Straight Connector 6"/>
          <p:cNvCxnSpPr/>
          <p:nvPr userDrawn="1"/>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152068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5"/>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9"/>
          <p:cNvSpPr>
            <a:spLocks noChangeShapeType="1"/>
          </p:cNvSpPr>
          <p:nvPr userDrawn="1"/>
        </p:nvSpPr>
        <p:spPr bwMode="auto">
          <a:xfrm>
            <a:off x="304800" y="2209800"/>
            <a:ext cx="5638800" cy="0"/>
          </a:xfrm>
          <a:prstGeom prst="line">
            <a:avLst/>
          </a:prstGeom>
          <a:noFill/>
          <a:ln w="38100">
            <a:solidFill>
              <a:srgbClr val="39683E"/>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8" name="Straight Connector 7"/>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204249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00600" y="863600"/>
            <a:ext cx="43434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p:cNvSpPr>
            <a:spLocks noChangeShapeType="1"/>
          </p:cNvSpPr>
          <p:nvPr userDrawn="1"/>
        </p:nvSpPr>
        <p:spPr bwMode="auto">
          <a:xfrm>
            <a:off x="8077200" y="2255838"/>
            <a:ext cx="838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15"/>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9"/>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83324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8200" y="1143000"/>
            <a:ext cx="4308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p:cNvSpPr>
            <a:spLocks noChangeShapeType="1"/>
          </p:cNvSpPr>
          <p:nvPr userDrawn="1"/>
        </p:nvSpPr>
        <p:spPr bwMode="auto">
          <a:xfrm>
            <a:off x="7924800" y="2163763"/>
            <a:ext cx="974725"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15"/>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9"/>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dirty="0"/>
              <a:t>Date</a:t>
            </a:r>
          </a:p>
        </p:txBody>
      </p:sp>
    </p:spTree>
    <p:extLst>
      <p:ext uri="{BB962C8B-B14F-4D97-AF65-F5344CB8AC3E}">
        <p14:creationId xmlns:p14="http://schemas.microsoft.com/office/powerpoint/2010/main" val="369130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8" descr="ADAlogo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5191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userDrawn="1"/>
        </p:nvSpPr>
        <p:spPr bwMode="auto">
          <a:xfrm>
            <a:off x="8686800" y="23622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 name="Line 9"/>
          <p:cNvSpPr>
            <a:spLocks noChangeShapeType="1"/>
          </p:cNvSpPr>
          <p:nvPr userDrawn="1"/>
        </p:nvSpPr>
        <p:spPr bwMode="auto">
          <a:xfrm>
            <a:off x="457200" y="23622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Date Placeholder 2"/>
          <p:cNvSpPr txBox="1">
            <a:spLocks/>
          </p:cNvSpPr>
          <p:nvPr userDrawn="1"/>
        </p:nvSpPr>
        <p:spPr>
          <a:xfrm>
            <a:off x="381000" y="6629400"/>
            <a:ext cx="2133600" cy="228600"/>
          </a:xfrm>
          <a:prstGeom prst="rect">
            <a:avLst/>
          </a:prstGeom>
        </p:spPr>
        <p:txBody>
          <a:bodyPr anchor="ctr"/>
          <a:lstStyle>
            <a:lvl1pPr>
              <a:defRPr/>
            </a:lvl1pPr>
          </a:lstStyle>
          <a:p>
            <a:pPr eaLnBrk="1" fontAlgn="auto" hangingPunct="1">
              <a:spcBef>
                <a:spcPts val="0"/>
              </a:spcBef>
              <a:spcAft>
                <a:spcPts val="0"/>
              </a:spcAft>
              <a:defRPr/>
            </a:pPr>
            <a:fld id="{96894733-FB1D-47BF-849F-81DD5FF21D72}" type="datetime1">
              <a:rPr lang="en-US" sz="1200" smtClean="0">
                <a:solidFill>
                  <a:schemeClr val="tx1">
                    <a:tint val="75000"/>
                  </a:schemeClr>
                </a:solidFill>
                <a:latin typeface="Tahoma" pitchFamily="34" charset="0"/>
                <a:cs typeface="Tahoma" pitchFamily="34" charset="0"/>
              </a:rPr>
              <a:pPr eaLnBrk="1" fontAlgn="auto" hangingPunct="1">
                <a:spcBef>
                  <a:spcPts val="0"/>
                </a:spcBef>
                <a:spcAft>
                  <a:spcPts val="0"/>
                </a:spcAft>
                <a:defRPr/>
              </a:pPr>
              <a:t>12/18/2020</a:t>
            </a:fld>
            <a:endParaRPr lang="en-US" sz="1200" dirty="0">
              <a:solidFill>
                <a:schemeClr val="tx1">
                  <a:tint val="75000"/>
                </a:schemeClr>
              </a:solidFill>
              <a:latin typeface="Tahoma" pitchFamily="34" charset="0"/>
              <a:cs typeface="Tahoma" pitchFamily="34" charset="0"/>
            </a:endParaRPr>
          </a:p>
        </p:txBody>
      </p:sp>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Tree>
    <p:extLst>
      <p:ext uri="{BB962C8B-B14F-4D97-AF65-F5344CB8AC3E}">
        <p14:creationId xmlns:p14="http://schemas.microsoft.com/office/powerpoint/2010/main" val="321447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4.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Tahoma" pitchFamily="34" charset="0"/>
                <a:cs typeface="Tahoma" pitchFamily="34" charset="0"/>
              </a:defRPr>
            </a:lvl1pPr>
          </a:lstStyle>
          <a:p>
            <a:pPr>
              <a:defRPr/>
            </a:pPr>
            <a:r>
              <a:rPr lang="en-US" dirty="0"/>
              <a:t>Date</a:t>
            </a:r>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dirty="0"/>
              <a:t>Date</a:t>
            </a:r>
          </a:p>
        </p:txBody>
      </p:sp>
      <p:sp>
        <p:nvSpPr>
          <p:cNvPr id="24" name="Slide Number Placeholder 23"/>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717171"/>
                </a:solidFill>
                <a:latin typeface="Tahoma" panose="020B0604030504040204" pitchFamily="34" charset="0"/>
                <a:cs typeface="Tahoma" panose="020B0604030504040204" pitchFamily="34" charset="0"/>
              </a:defRPr>
            </a:lvl1pPr>
          </a:lstStyle>
          <a:p>
            <a:pPr>
              <a:defRPr/>
            </a:pPr>
            <a:fld id="{CF8CC90D-AB20-4315-893C-90766EE4C710}" type="slidenum">
              <a:rPr lang="en-US" altLang="en-US"/>
              <a:pPr>
                <a:defRPr/>
              </a:pPr>
              <a:t>‹#›</a:t>
            </a:fld>
            <a:endParaRPr lang="en-US" altLang="en-US" dirty="0"/>
          </a:p>
        </p:txBody>
      </p:sp>
      <p:sp>
        <p:nvSpPr>
          <p:cNvPr id="2052" name="Text Placeholder 2"/>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pic>
        <p:nvPicPr>
          <p:cNvPr id="2053" name="Picture 4" descr="ADAlogoPM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Line 7"/>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5" name="Line 8"/>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6" name="Title Placeholder 20"/>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r>
              <a:rPr lang="en-US" dirty="0"/>
              <a:t>Date</a:t>
            </a:r>
          </a:p>
        </p:txBody>
      </p:sp>
    </p:spTree>
    <p:extLst>
      <p:ext uri="{BB962C8B-B14F-4D97-AF65-F5344CB8AC3E}">
        <p14:creationId xmlns:p14="http://schemas.microsoft.com/office/powerpoint/2010/main" val="3341630747"/>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5" r:id="rId13"/>
    <p:sldLayoutId id="2147484506" r:id="rId14"/>
  </p:sldLayoutIdLst>
  <p:hf hdr="0" dt="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fontAlgn="auto">
              <a:spcBef>
                <a:spcPts val="0"/>
              </a:spcBef>
              <a:spcAft>
                <a:spcPts val="0"/>
              </a:spcAft>
              <a:defRPr sz="1200">
                <a:solidFill>
                  <a:srgbClr val="717171"/>
                </a:solidFill>
                <a:latin typeface="Tahoma" pitchFamily="34" charset="0"/>
                <a:cs typeface="Tahoma" pitchFamily="34" charset="0"/>
              </a:defRPr>
            </a:lvl1pPr>
          </a:lstStyle>
          <a:p>
            <a:pPr>
              <a:defRPr/>
            </a:pPr>
            <a:r>
              <a:rPr lang="en-US" dirty="0"/>
              <a:t>Date</a:t>
            </a:r>
          </a:p>
        </p:txBody>
      </p:sp>
      <p:sp>
        <p:nvSpPr>
          <p:cNvPr id="24" name="Slide Number Placeholder 23"/>
          <p:cNvSpPr>
            <a:spLocks noGrp="1"/>
          </p:cNvSpPr>
          <p:nvPr>
            <p:ph type="sldNum" sz="quarter" idx="4"/>
          </p:nvPr>
        </p:nvSpPr>
        <p:spPr>
          <a:xfrm>
            <a:off x="6781800" y="64770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rgbClr val="717171"/>
                </a:solidFill>
                <a:latin typeface="Tahoma" pitchFamily="34" charset="0"/>
                <a:cs typeface="Tahoma" pitchFamily="34" charset="0"/>
              </a:defRPr>
            </a:lvl1pPr>
          </a:lstStyle>
          <a:p>
            <a:pPr>
              <a:defRPr/>
            </a:pPr>
            <a:fld id="{BE71E2C8-3878-4FCA-9CEC-C9707602C778}" type="slidenum">
              <a:rPr lang="en-US"/>
              <a:pPr>
                <a:defRPr/>
              </a:pPr>
              <a:t>‹#›</a:t>
            </a:fld>
            <a:endParaRPr lang="en-US" dirty="0"/>
          </a:p>
        </p:txBody>
      </p:sp>
      <p:sp>
        <p:nvSpPr>
          <p:cNvPr id="2052" name="Text Placeholder 2"/>
          <p:cNvSpPr>
            <a:spLocks noGrp="1"/>
          </p:cNvSpPr>
          <p:nvPr>
            <p:ph type="body" idx="1"/>
          </p:nvPr>
        </p:nvSpPr>
        <p:spPr bwMode="auto">
          <a:xfrm>
            <a:off x="304800" y="1143000"/>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p:txBody>
      </p:sp>
      <p:sp>
        <p:nvSpPr>
          <p:cNvPr id="18" name="Line 7"/>
          <p:cNvSpPr>
            <a:spLocks noChangeShapeType="1"/>
          </p:cNvSpPr>
          <p:nvPr/>
        </p:nvSpPr>
        <p:spPr bwMode="auto">
          <a:xfrm>
            <a:off x="304800" y="6477000"/>
            <a:ext cx="8534400" cy="0"/>
          </a:xfrm>
          <a:prstGeom prst="line">
            <a:avLst/>
          </a:prstGeom>
          <a:noFill/>
          <a:ln w="12700">
            <a:solidFill>
              <a:srgbClr val="808080"/>
            </a:solidFill>
            <a:round/>
            <a:headEnd/>
            <a:tailEnd/>
          </a:ln>
        </p:spPr>
        <p:txBody>
          <a:bodyPr wrap="none" anchor="ctr"/>
          <a:lstStyle/>
          <a:p>
            <a:pPr eaLnBrk="0" hangingPunct="0">
              <a:defRPr/>
            </a:pPr>
            <a:endParaRPr lang="en-US" sz="2400" dirty="0">
              <a:solidFill>
                <a:srgbClr val="000000"/>
              </a:solidFill>
              <a:latin typeface="Arial" charset="0"/>
              <a:ea typeface="ＭＳ Ｐゴシック" pitchFamily="1" charset="-128"/>
            </a:endParaRPr>
          </a:p>
        </p:txBody>
      </p:sp>
      <p:sp>
        <p:nvSpPr>
          <p:cNvPr id="19" name="Line 8"/>
          <p:cNvSpPr>
            <a:spLocks noChangeShapeType="1"/>
          </p:cNvSpPr>
          <p:nvPr/>
        </p:nvSpPr>
        <p:spPr bwMode="auto">
          <a:xfrm>
            <a:off x="304800" y="838200"/>
            <a:ext cx="8504238" cy="0"/>
          </a:xfrm>
          <a:prstGeom prst="line">
            <a:avLst/>
          </a:prstGeom>
          <a:noFill/>
          <a:ln w="28575">
            <a:solidFill>
              <a:srgbClr val="065901"/>
            </a:solidFill>
            <a:round/>
            <a:headEnd/>
            <a:tailEnd/>
          </a:ln>
        </p:spPr>
        <p:txBody>
          <a:bodyPr wrap="none" anchor="ctr"/>
          <a:lstStyle/>
          <a:p>
            <a:pPr eaLnBrk="0" hangingPunct="0">
              <a:defRPr/>
            </a:pPr>
            <a:endParaRPr lang="en-US" sz="2400" dirty="0">
              <a:solidFill>
                <a:srgbClr val="000000"/>
              </a:solidFill>
              <a:latin typeface="Arial" charset="0"/>
              <a:ea typeface="ＭＳ Ｐゴシック" pitchFamily="1" charset="-128"/>
            </a:endParaRPr>
          </a:p>
        </p:txBody>
      </p:sp>
      <p:sp>
        <p:nvSpPr>
          <p:cNvPr id="2056" name="Title Placeholder 20"/>
          <p:cNvSpPr>
            <a:spLocks noGrp="1"/>
          </p:cNvSpPr>
          <p:nvPr>
            <p:ph type="title"/>
          </p:nvPr>
        </p:nvSpPr>
        <p:spPr bwMode="auto">
          <a:xfrm>
            <a:off x="228600" y="3508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9" name="Picture 8" descr="Academy-of-Nutrition-and-Dietetics.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96811962"/>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Lst>
  <p:hf hdr="0" ftr="0" dt="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adaevidencelibrary.com/" TargetMode="External"/><Relationship Id="rId1" Type="http://schemas.openxmlformats.org/officeDocument/2006/relationships/slideLayout" Target="../slideLayouts/slideLayout41.xml"/><Relationship Id="rId4" Type="http://schemas.openxmlformats.org/officeDocument/2006/relationships/hyperlink" Target="https://www.thebottomline.org.uk/summaries/icm/acurasy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maxpixel.net/Biology-Diagram-Human-Respiratory-Breath-Lungs-39981" TargetMode="External"/><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anestesiar.org/rear/volumen-viii-2016/numero-02/659-existe-un-gold-standard-en-el-manejo-de-la-via-aerea-dificil-revision-2015" TargetMode="External"/><Relationship Id="rId2" Type="http://schemas.openxmlformats.org/officeDocument/2006/relationships/image" Target="../media/image25.jp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hyperlink" Target="http://www.adaevidencelibrary.com/" TargetMode="Externa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ndeal.org/copd" TargetMode="Externa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hyperlink" Target="https://goldcopd.org/wp-content/uploads/2018/11/GOLD-2019-v1.7-FINAL-14Nov2018-WMS.pdf" TargetMode="External"/><Relationship Id="rId2" Type="http://schemas.openxmlformats.org/officeDocument/2006/relationships/hyperlink" Target="https://www.cdc.gov/nchs/products/databriefs/db293.htm"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txBox="1">
            <a:spLocks/>
          </p:cNvSpPr>
          <p:nvPr/>
        </p:nvSpPr>
        <p:spPr bwMode="auto">
          <a:xfrm>
            <a:off x="609600" y="1763268"/>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a:buFontTx/>
              <a:buNone/>
            </a:pPr>
            <a:r>
              <a:rPr lang="en-US" altLang="en-US" sz="1600" dirty="0">
                <a:solidFill>
                  <a:schemeClr val="hlink"/>
                </a:solidFill>
                <a:latin typeface="Arial" panose="020B0604020202020204" pitchFamily="34" charset="0"/>
                <a:hlinkClick r:id="rId2"/>
              </a:rPr>
              <a:t>www.andeal.org</a:t>
            </a:r>
            <a:endParaRPr lang="en-US" altLang="en-US" sz="1600" dirty="0">
              <a:solidFill>
                <a:schemeClr val="hlink"/>
              </a:solidFill>
              <a:latin typeface="Arial" panose="020B0604020202020204" pitchFamily="34" charset="0"/>
            </a:endParaRPr>
          </a:p>
          <a:p>
            <a:pPr algn="ctr"/>
            <a:endParaRPr lang="en-US" altLang="en-US" dirty="0">
              <a:solidFill>
                <a:srgbClr val="717171"/>
              </a:solidFill>
            </a:endParaRPr>
          </a:p>
        </p:txBody>
      </p:sp>
      <p:sp>
        <p:nvSpPr>
          <p:cNvPr id="6" name="Rectangle 5"/>
          <p:cNvSpPr/>
          <p:nvPr/>
        </p:nvSpPr>
        <p:spPr>
          <a:xfrm>
            <a:off x="685800" y="2241804"/>
            <a:ext cx="7924800" cy="1837846"/>
          </a:xfrm>
          <a:prstGeom prst="rect">
            <a:avLst/>
          </a:prstGeom>
          <a:solidFill>
            <a:srgbClr val="396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t>Chronic Obstructive Pulmonary Disease</a:t>
            </a:r>
          </a:p>
          <a:p>
            <a:pPr algn="ctr" eaLnBrk="1" hangingPunct="1">
              <a:defRPr/>
            </a:pPr>
            <a:r>
              <a:rPr lang="en-US" dirty="0"/>
              <a:t>2019 Evidence-Based Nutrition Practice Guidelines</a:t>
            </a:r>
            <a:br>
              <a:rPr lang="en-US" dirty="0"/>
            </a:br>
            <a:br>
              <a:rPr lang="en-US" dirty="0"/>
            </a:br>
            <a:r>
              <a:rPr lang="en-US" sz="2400" dirty="0"/>
              <a:t>Executive Summary of Recommendations</a:t>
            </a:r>
          </a:p>
          <a:p>
            <a:pPr algn="ctr" eaLnBrk="1" hangingPunct="1">
              <a:defRPr/>
            </a:pPr>
            <a:endParaRPr lang="en-US" dirty="0">
              <a:solidFill>
                <a:srgbClr val="C27D42"/>
              </a:solidFill>
            </a:endParaRPr>
          </a:p>
        </p:txBody>
      </p:sp>
      <p:sp>
        <p:nvSpPr>
          <p:cNvPr id="25605" name="Text Placeholder 2"/>
          <p:cNvSpPr>
            <a:spLocks noGrp="1"/>
          </p:cNvSpPr>
          <p:nvPr>
            <p:ph type="body" sz="quarter" idx="4294967295"/>
          </p:nvPr>
        </p:nvSpPr>
        <p:spPr>
          <a:xfrm>
            <a:off x="524577" y="868459"/>
            <a:ext cx="8610600" cy="920750"/>
          </a:xfrm>
          <a:solidFill>
            <a:schemeClr val="bg1"/>
          </a:solidFill>
        </p:spPr>
        <p:txBody>
          <a:bodyPr/>
          <a:lstStyle/>
          <a:p>
            <a:pPr marL="0" indent="0" algn="ctr"/>
            <a:r>
              <a:rPr lang="en-US" altLang="en-US" sz="2000" dirty="0"/>
              <a:t>Academy of Nutrition and Dietetics</a:t>
            </a:r>
            <a:br>
              <a:rPr lang="en-US" altLang="en-US" dirty="0"/>
            </a:br>
            <a:r>
              <a:rPr lang="en-US" altLang="en-US" sz="2800" dirty="0"/>
              <a:t>Evidence Analysis Library</a:t>
            </a:r>
            <a:r>
              <a:rPr lang="en-US" altLang="en-US" sz="2800" baseline="30000" dirty="0"/>
              <a:t>®</a:t>
            </a:r>
            <a:br>
              <a:rPr lang="en-US" altLang="en-US" sz="2800" baseline="30000" dirty="0"/>
            </a:br>
            <a:br>
              <a:rPr lang="en-US" altLang="en-US" sz="2800" baseline="30000" dirty="0"/>
            </a:br>
            <a:endParaRPr lang="en-US" altLang="en-US" sz="2800" baseline="30000" dirty="0"/>
          </a:p>
          <a:p>
            <a:pPr marL="0" indent="0"/>
            <a:endParaRPr lang="en-US" altLang="en-US" sz="2800" baseline="30000" dirty="0"/>
          </a:p>
          <a:p>
            <a:pPr marL="0" indent="0" algn="l"/>
            <a:endParaRPr lang="en-US" altLang="en-US" sz="2000" dirty="0"/>
          </a:p>
        </p:txBody>
      </p:sp>
      <p:pic>
        <p:nvPicPr>
          <p:cNvPr id="3" name="Picture 2" descr="A picture containing text, person, person&#10;&#10;Description automatically generated">
            <a:extLst>
              <a:ext uri="{FF2B5EF4-FFF2-40B4-BE49-F238E27FC236}">
                <a16:creationId xmlns:a16="http://schemas.microsoft.com/office/drawing/2014/main" id="{EA96DAA6-2A88-45F1-914F-E86F4E867A4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185"/>
          <a:stretch/>
        </p:blipFill>
        <p:spPr>
          <a:xfrm>
            <a:off x="3267075" y="4419600"/>
            <a:ext cx="2762250" cy="18832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quarter" idx="12"/>
          </p:nvPr>
        </p:nvSpPr>
        <p:spPr bwMode="auto">
          <a:xfrm>
            <a:off x="457200" y="3429000"/>
            <a:ext cx="35814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Executive Summary of Recommendations</a:t>
            </a:r>
          </a:p>
        </p:txBody>
      </p:sp>
      <p:sp>
        <p:nvSpPr>
          <p:cNvPr id="34819" name="Text Placeholder 2"/>
          <p:cNvSpPr>
            <a:spLocks noGrp="1"/>
          </p:cNvSpPr>
          <p:nvPr>
            <p:ph type="body" sz="quarter" idx="13"/>
          </p:nvPr>
        </p:nvSpPr>
        <p:spPr bwMode="auto">
          <a:xfrm>
            <a:off x="467032" y="1219200"/>
            <a:ext cx="487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dirty="0"/>
              <a:t>Chronic Obstructive Pulmonary Disease 2019</a:t>
            </a:r>
          </a:p>
        </p:txBody>
      </p:sp>
      <p:pic>
        <p:nvPicPr>
          <p:cNvPr id="6" name="Picture 5" descr="A picture containing text&#10;&#10;Description automatically generated">
            <a:extLst>
              <a:ext uri="{FF2B5EF4-FFF2-40B4-BE49-F238E27FC236}">
                <a16:creationId xmlns:a16="http://schemas.microsoft.com/office/drawing/2014/main" id="{C2015DF7-96DA-400C-ADBD-C13708A857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47718" y="1524000"/>
            <a:ext cx="3757954" cy="3352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A0FE289D-00B6-47FD-93CB-3DCC06A828BB}" type="slidenum">
              <a:rPr lang="en-US" altLang="en-US" sz="1200">
                <a:solidFill>
                  <a:srgbClr val="717171"/>
                </a:solidFill>
              </a:rPr>
              <a:pPr>
                <a:buFontTx/>
                <a:buNone/>
              </a:pPr>
              <a:t>11</a:t>
            </a:fld>
            <a:endParaRPr lang="en-US" altLang="en-US" sz="1200" dirty="0">
              <a:solidFill>
                <a:srgbClr val="717171"/>
              </a:solidFill>
            </a:endParaRPr>
          </a:p>
        </p:txBody>
      </p:sp>
      <p:sp>
        <p:nvSpPr>
          <p:cNvPr id="35842" name="Rectangle 2"/>
          <p:cNvSpPr>
            <a:spLocks noGrp="1" noRot="1" noChangeArrowheads="1"/>
          </p:cNvSpPr>
          <p:nvPr>
            <p:ph type="title" idx="4294967295"/>
          </p:nvPr>
        </p:nvSpPr>
        <p:spPr>
          <a:xfrm>
            <a:off x="228600" y="304800"/>
            <a:ext cx="5943600" cy="563562"/>
          </a:xfrm>
        </p:spPr>
        <p:txBody>
          <a:bodyPr/>
          <a:lstStyle/>
          <a:p>
            <a:pPr eaLnBrk="1" hangingPunct="1"/>
            <a:r>
              <a:rPr lang="en-US" altLang="en-US" sz="3200" dirty="0"/>
              <a:t>Guideline Rating </a:t>
            </a:r>
          </a:p>
        </p:txBody>
      </p:sp>
      <p:sp>
        <p:nvSpPr>
          <p:cNvPr id="35843" name="Rectangle 3"/>
          <p:cNvSpPr>
            <a:spLocks noGrp="1" noChangeArrowheads="1"/>
          </p:cNvSpPr>
          <p:nvPr>
            <p:ph sz="quarter" idx="4294967295"/>
          </p:nvPr>
        </p:nvSpPr>
        <p:spPr>
          <a:xfrm>
            <a:off x="381000" y="990600"/>
            <a:ext cx="8229600" cy="5181600"/>
          </a:xfrm>
        </p:spPr>
        <p:txBody>
          <a:bodyPr/>
          <a:lstStyle/>
          <a:p>
            <a:pPr eaLnBrk="1" hangingPunct="1">
              <a:lnSpc>
                <a:spcPct val="90000"/>
              </a:lnSpc>
              <a:buFont typeface="Wingdings" panose="05000000000000000000" pitchFamily="2" charset="2"/>
              <a:buNone/>
            </a:pPr>
            <a:r>
              <a:rPr lang="en-US" altLang="en-US" dirty="0"/>
              <a:t>Each Recommendation is Rated:</a:t>
            </a:r>
          </a:p>
          <a:p>
            <a:pPr eaLnBrk="1" hangingPunct="1">
              <a:lnSpc>
                <a:spcPct val="90000"/>
              </a:lnSpc>
              <a:buFont typeface="Wingdings" panose="05000000000000000000" pitchFamily="2" charset="2"/>
              <a:buNone/>
            </a:pPr>
            <a:endParaRPr lang="en-US" altLang="en-US" dirty="0"/>
          </a:p>
          <a:p>
            <a:pPr lvl="1" eaLnBrk="1" hangingPunct="1">
              <a:lnSpc>
                <a:spcPct val="90000"/>
              </a:lnSpc>
              <a:buFont typeface="Wingdings" panose="05000000000000000000" pitchFamily="2" charset="2"/>
              <a:buChar char="§"/>
            </a:pPr>
            <a:r>
              <a:rPr lang="en-US" altLang="en-US" dirty="0">
                <a:solidFill>
                  <a:srgbClr val="CC9900"/>
                </a:solidFill>
              </a:rPr>
              <a:t>Strong,</a:t>
            </a:r>
          </a:p>
          <a:p>
            <a:pPr lvl="1" eaLnBrk="1" hangingPunct="1">
              <a:lnSpc>
                <a:spcPct val="90000"/>
              </a:lnSpc>
              <a:buFont typeface="Wingdings" panose="05000000000000000000" pitchFamily="2" charset="2"/>
              <a:buChar char="§"/>
            </a:pPr>
            <a:r>
              <a:rPr lang="en-US" altLang="en-US" dirty="0">
                <a:solidFill>
                  <a:srgbClr val="CC9900"/>
                </a:solidFill>
              </a:rPr>
              <a:t>Fair,</a:t>
            </a:r>
          </a:p>
          <a:p>
            <a:pPr lvl="1" eaLnBrk="1" hangingPunct="1">
              <a:lnSpc>
                <a:spcPct val="90000"/>
              </a:lnSpc>
              <a:buFont typeface="Wingdings" panose="05000000000000000000" pitchFamily="2" charset="2"/>
              <a:buChar char="§"/>
            </a:pPr>
            <a:r>
              <a:rPr lang="en-US" altLang="en-US" dirty="0">
                <a:solidFill>
                  <a:srgbClr val="CC9900"/>
                </a:solidFill>
              </a:rPr>
              <a:t>Weak,</a:t>
            </a:r>
          </a:p>
          <a:p>
            <a:pPr lvl="1" eaLnBrk="1" hangingPunct="1">
              <a:lnSpc>
                <a:spcPct val="90000"/>
              </a:lnSpc>
              <a:buFont typeface="Wingdings" panose="05000000000000000000" pitchFamily="2" charset="2"/>
              <a:buChar char="§"/>
            </a:pPr>
            <a:r>
              <a:rPr lang="en-US" altLang="en-US" dirty="0">
                <a:solidFill>
                  <a:srgbClr val="CC9900"/>
                </a:solidFill>
              </a:rPr>
              <a:t>Consensus, or</a:t>
            </a:r>
          </a:p>
          <a:p>
            <a:pPr lvl="1" eaLnBrk="1" hangingPunct="1">
              <a:lnSpc>
                <a:spcPct val="90000"/>
              </a:lnSpc>
              <a:buFont typeface="Wingdings" panose="05000000000000000000" pitchFamily="2" charset="2"/>
              <a:buChar char="§"/>
            </a:pPr>
            <a:r>
              <a:rPr lang="en-US" altLang="en-US" dirty="0">
                <a:solidFill>
                  <a:srgbClr val="CC9900"/>
                </a:solidFill>
              </a:rPr>
              <a:t>Insufficient Evidence</a:t>
            </a:r>
          </a:p>
          <a:p>
            <a:pPr lvl="1" eaLnBrk="1" hangingPunct="1">
              <a:lnSpc>
                <a:spcPct val="90000"/>
              </a:lnSpc>
              <a:buClr>
                <a:schemeClr val="hlink"/>
              </a:buClr>
              <a:buFont typeface="Wingdings" panose="05000000000000000000" pitchFamily="2" charset="2"/>
              <a:buNone/>
            </a:pPr>
            <a:endParaRPr lang="en-US" altLang="en-US" dirty="0">
              <a:solidFill>
                <a:schemeClr val="hlink"/>
              </a:solidFill>
            </a:endParaRPr>
          </a:p>
          <a:p>
            <a:pPr eaLnBrk="1" hangingPunct="1">
              <a:lnSpc>
                <a:spcPct val="90000"/>
              </a:lnSpc>
              <a:buFont typeface="Wingdings" panose="05000000000000000000" pitchFamily="2" charset="2"/>
              <a:buNone/>
            </a:pPr>
            <a:r>
              <a:rPr lang="en-US" altLang="en-US" dirty="0"/>
              <a:t>Each Recommendation Statement is:</a:t>
            </a:r>
          </a:p>
          <a:p>
            <a:pPr lvl="1" eaLnBrk="1" hangingPunct="1">
              <a:lnSpc>
                <a:spcPct val="90000"/>
              </a:lnSpc>
              <a:buFont typeface="Wingdings" panose="05000000000000000000" pitchFamily="2" charset="2"/>
              <a:buChar char="§"/>
            </a:pPr>
            <a:r>
              <a:rPr lang="en-US" altLang="en-US" dirty="0">
                <a:solidFill>
                  <a:srgbClr val="CC9900"/>
                </a:solidFill>
              </a:rPr>
              <a:t>Conditional or</a:t>
            </a:r>
          </a:p>
          <a:p>
            <a:pPr lvl="1" eaLnBrk="1" hangingPunct="1">
              <a:lnSpc>
                <a:spcPct val="90000"/>
              </a:lnSpc>
              <a:buFont typeface="Wingdings" panose="05000000000000000000" pitchFamily="2" charset="2"/>
              <a:buChar char="§"/>
            </a:pPr>
            <a:r>
              <a:rPr lang="en-US" altLang="en-US" dirty="0">
                <a:solidFill>
                  <a:srgbClr val="CC9900"/>
                </a:solidFill>
              </a:rPr>
              <a:t>Imperative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5088" y="2301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dirty="0">
              <a:solidFill>
                <a:schemeClr val="tx1"/>
              </a:solidFill>
              <a:latin typeface="Times New Roman" panose="02020603050405020304" pitchFamily="18" charset="0"/>
            </a:endParaRPr>
          </a:p>
        </p:txBody>
      </p:sp>
      <p:graphicFrame>
        <p:nvGraphicFramePr>
          <p:cNvPr id="94211" name="Group 3"/>
          <p:cNvGraphicFramePr>
            <a:graphicFrameLocks noGrp="1"/>
          </p:cNvGraphicFramePr>
          <p:nvPr/>
        </p:nvGraphicFramePr>
        <p:xfrm>
          <a:off x="304800" y="914400"/>
          <a:ext cx="8458201" cy="5699680"/>
        </p:xfrm>
        <a:graphic>
          <a:graphicData uri="http://schemas.openxmlformats.org/drawingml/2006/table">
            <a:tbl>
              <a:tblPr/>
              <a:tblGrid>
                <a:gridCol w="1676400">
                  <a:extLst>
                    <a:ext uri="{9D8B030D-6E8A-4147-A177-3AD203B41FA5}">
                      <a16:colId xmlns:a16="http://schemas.microsoft.com/office/drawing/2014/main" val="20000"/>
                    </a:ext>
                  </a:extLst>
                </a:gridCol>
                <a:gridCol w="3847863">
                  <a:extLst>
                    <a:ext uri="{9D8B030D-6E8A-4147-A177-3AD203B41FA5}">
                      <a16:colId xmlns:a16="http://schemas.microsoft.com/office/drawing/2014/main" val="20001"/>
                    </a:ext>
                  </a:extLst>
                </a:gridCol>
                <a:gridCol w="2933938">
                  <a:extLst>
                    <a:ext uri="{9D8B030D-6E8A-4147-A177-3AD203B41FA5}">
                      <a16:colId xmlns:a16="http://schemas.microsoft.com/office/drawing/2014/main" val="20002"/>
                    </a:ext>
                  </a:extLst>
                </a:gridCol>
              </a:tblGrid>
              <a:tr h="304758">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Statement Rating</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Definition</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Implication for Practice</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extLst>
                  <a:ext uri="{0D108BD9-81ED-4DB2-BD59-A6C34878D82A}">
                    <a16:rowId xmlns:a16="http://schemas.microsoft.com/office/drawing/2014/main" val="10000"/>
                  </a:ext>
                </a:extLst>
              </a:tr>
              <a:tr h="2102890">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Strong</a:t>
                      </a:r>
                      <a:r>
                        <a:rPr kumimoji="0" lang="en-US" sz="2000" b="1" i="0" u="none" strike="noStrike" cap="none" normalizeH="0" baseline="0" dirty="0">
                          <a:ln>
                            <a:noFill/>
                          </a:ln>
                          <a:solidFill>
                            <a:srgbClr val="CC9900"/>
                          </a:solidFill>
                          <a:effectLst/>
                          <a:latin typeface="Garamond" pitchFamily="18" charset="0"/>
                          <a:ea typeface="Times New Roman" pitchFamily="18" charset="0"/>
                          <a:cs typeface="Tahoma" pitchFamily="34" charset="0"/>
                        </a:rPr>
                        <a:t> </a:t>
                      </a:r>
                      <a:endParaRPr kumimoji="0" lang="en-US" sz="2000" b="1" i="0" u="none" strike="noStrike" cap="none" normalizeH="0" baseline="0" dirty="0">
                        <a:ln>
                          <a:noFill/>
                        </a:ln>
                        <a:solidFill>
                          <a:srgbClr val="CC9900"/>
                        </a:solidFill>
                        <a:effectLst/>
                        <a:latin typeface="Times New Roman" pitchFamily="18" charset="0"/>
                        <a:ea typeface="Times New Roman" pitchFamily="18" charset="0"/>
                        <a:cs typeface="Tahoma" pitchFamily="34" charset="0"/>
                      </a:endParaRP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Strong</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recommendation means that the workgroup believes that the benefits of the recommended approach clearly exceed the harms  (or that the harms clearly exceed the benefits in the case of a strong negative recommendation), and that the quality of the supporting evidence is excellent/good (grade I or II)</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In some clearly identified circumstances, strong recommendations may be made based on lesser evidence when high-quality evidence is impossible to obtain and the anticipated benefits strongly outweigh the harms.</a:t>
                      </a: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follow 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Strong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unless a clear and compelling rationale for an alternative approach is present.</a:t>
                      </a: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37169">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Fair </a:t>
                      </a: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Fair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means that the workgroup believes that the benefits exceed the harms (or that the harms clearly exceed the benefits in the case of a negative recommendation), but the quality of evidence is not as strong (grade II or III).</a:t>
                      </a:r>
                      <a:r>
                        <a:rPr kumimoji="0" lang="en-US" sz="1200" b="0" i="0" u="none" strike="noStrike" cap="none" normalizeH="0" baseline="3000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In some clearly identified circumstances, recommendations may be made based on lesser evidence when high-quality evidence is impossible to obtain and the anticipated benefits outweigh the harms.</a:t>
                      </a: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generally follow 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Fair</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recommendation but remain alert to new information and be sensitive to patient preferences.</a:t>
                      </a: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54308">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Weak</a:t>
                      </a: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Weak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means that the quality of evidence that exists is suspect or that well-done studies (grade I, II, or III)</a:t>
                      </a:r>
                      <a:r>
                        <a:rPr kumimoji="0" lang="en-US" sz="1200" b="0" i="0" u="none" strike="noStrike" cap="none" normalizeH="0" baseline="3000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show little clear advantage to one approach versus another.</a:t>
                      </a: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be cautious  in deciding whether to follow a recommendation classified as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Weak</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and should exercise judgment and be alert to emerging publications that report evidence. Patient preference should have a substantial influencing role.  </a:t>
                      </a:r>
                    </a:p>
                  </a:txBody>
                  <a:tcPr marT="45710" marB="4571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6889" name="Text Box 33"/>
          <p:cNvSpPr txBox="1">
            <a:spLocks noChangeArrowheads="1"/>
          </p:cNvSpPr>
          <p:nvPr/>
        </p:nvSpPr>
        <p:spPr bwMode="auto">
          <a:xfrm>
            <a:off x="2895600" y="16002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dirty="0">
              <a:solidFill>
                <a:schemeClr val="tx1"/>
              </a:solidFill>
              <a:latin typeface="Gill Sans"/>
            </a:endParaRPr>
          </a:p>
        </p:txBody>
      </p:sp>
      <p:sp>
        <p:nvSpPr>
          <p:cNvPr id="36890" name="Text Box 34"/>
          <p:cNvSpPr txBox="1">
            <a:spLocks noChangeArrowheads="1"/>
          </p:cNvSpPr>
          <p:nvPr/>
        </p:nvSpPr>
        <p:spPr bwMode="auto">
          <a:xfrm>
            <a:off x="6384925" y="1033463"/>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dirty="0">
              <a:solidFill>
                <a:schemeClr val="tx1"/>
              </a:solidFill>
              <a:latin typeface="Gill Sans"/>
            </a:endParaRPr>
          </a:p>
        </p:txBody>
      </p:sp>
      <p:sp>
        <p:nvSpPr>
          <p:cNvPr id="36891" name="Text Box 35"/>
          <p:cNvSpPr txBox="1">
            <a:spLocks noChangeArrowheads="1"/>
          </p:cNvSpPr>
          <p:nvPr/>
        </p:nvSpPr>
        <p:spPr bwMode="auto">
          <a:xfrm>
            <a:off x="6994525" y="72866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dirty="0">
              <a:solidFill>
                <a:schemeClr val="tx1"/>
              </a:solidFill>
              <a:latin typeface="Gill Sans"/>
            </a:endParaRPr>
          </a:p>
        </p:txBody>
      </p:sp>
      <p:sp>
        <p:nvSpPr>
          <p:cNvPr id="10" name="Rectangle 2"/>
          <p:cNvSpPr txBox="1">
            <a:spLocks noRot="1" noChangeArrowheads="1"/>
          </p:cNvSpPr>
          <p:nvPr/>
        </p:nvSpPr>
        <p:spPr>
          <a:xfrm>
            <a:off x="228600" y="350838"/>
            <a:ext cx="8229600" cy="563562"/>
          </a:xfrm>
          <a:prstGeom prst="rect">
            <a:avLst/>
          </a:prstGeom>
        </p:spPr>
        <p:txBody>
          <a:bodyPr/>
          <a:lstStyle/>
          <a:p>
            <a:pPr eaLnBrk="1" hangingPunct="1">
              <a:defRPr/>
            </a:pPr>
            <a:r>
              <a:rPr lang="en-US" sz="3000" dirty="0">
                <a:solidFill>
                  <a:srgbClr val="39683E"/>
                </a:solidFill>
                <a:latin typeface="Tahoma" pitchFamily="34" charset="0"/>
                <a:ea typeface="+mj-ea"/>
                <a:cs typeface="Tahoma" pitchFamily="34" charset="0"/>
              </a:rPr>
              <a:t>Guideline Rating Chart (1 of 2) </a:t>
            </a:r>
          </a:p>
        </p:txBody>
      </p:sp>
      <p:sp>
        <p:nvSpPr>
          <p:cNvPr id="36893"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A3B87861-F4BD-4326-A009-4267CD52C499}" type="slidenum">
              <a:rPr lang="en-US" altLang="en-US" sz="1200">
                <a:solidFill>
                  <a:srgbClr val="717171"/>
                </a:solidFill>
              </a:rPr>
              <a:pPr>
                <a:buFontTx/>
                <a:buNone/>
              </a:pPr>
              <a:t>12</a:t>
            </a:fld>
            <a:endParaRPr lang="en-US" altLang="en-US" sz="1200" dirty="0">
              <a:solidFill>
                <a:srgbClr val="71717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5088" y="2301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dirty="0">
              <a:solidFill>
                <a:schemeClr val="tx1"/>
              </a:solidFill>
              <a:latin typeface="Times New Roman" panose="02020603050405020304" pitchFamily="18" charset="0"/>
            </a:endParaRPr>
          </a:p>
        </p:txBody>
      </p:sp>
      <p:graphicFrame>
        <p:nvGraphicFramePr>
          <p:cNvPr id="94211" name="Group 3"/>
          <p:cNvGraphicFramePr>
            <a:graphicFrameLocks noGrp="1"/>
          </p:cNvGraphicFramePr>
          <p:nvPr>
            <p:extLst>
              <p:ext uri="{D42A27DB-BD31-4B8C-83A1-F6EECF244321}">
                <p14:modId xmlns:p14="http://schemas.microsoft.com/office/powerpoint/2010/main" val="1498954688"/>
              </p:ext>
            </p:extLst>
          </p:nvPr>
        </p:nvGraphicFramePr>
        <p:xfrm>
          <a:off x="342899" y="1363510"/>
          <a:ext cx="8458201" cy="4162426"/>
        </p:xfrm>
        <a:graphic>
          <a:graphicData uri="http://schemas.openxmlformats.org/drawingml/2006/table">
            <a:tbl>
              <a:tblPr/>
              <a:tblGrid>
                <a:gridCol w="1676400">
                  <a:extLst>
                    <a:ext uri="{9D8B030D-6E8A-4147-A177-3AD203B41FA5}">
                      <a16:colId xmlns:a16="http://schemas.microsoft.com/office/drawing/2014/main" val="20000"/>
                    </a:ext>
                  </a:extLst>
                </a:gridCol>
                <a:gridCol w="3847863">
                  <a:extLst>
                    <a:ext uri="{9D8B030D-6E8A-4147-A177-3AD203B41FA5}">
                      <a16:colId xmlns:a16="http://schemas.microsoft.com/office/drawing/2014/main" val="20001"/>
                    </a:ext>
                  </a:extLst>
                </a:gridCol>
                <a:gridCol w="2933938">
                  <a:extLst>
                    <a:ext uri="{9D8B030D-6E8A-4147-A177-3AD203B41FA5}">
                      <a16:colId xmlns:a16="http://schemas.microsoft.com/office/drawing/2014/main" val="20002"/>
                    </a:ext>
                  </a:extLst>
                </a:gridCol>
              </a:tblGrid>
              <a:tr h="304847">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Statement Rating</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Definition</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Implication for Practice</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extLst>
                  <a:ext uri="{0D108BD9-81ED-4DB2-BD59-A6C34878D82A}">
                    <a16:rowId xmlns:a16="http://schemas.microsoft.com/office/drawing/2014/main" val="10000"/>
                  </a:ext>
                </a:extLst>
              </a:tr>
              <a:tr h="1937046">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Consensus</a:t>
                      </a:r>
                      <a:r>
                        <a:rPr kumimoji="0" lang="en-US" sz="2000" b="1" i="0" u="none" strike="noStrike" cap="none" normalizeH="0" baseline="0" dirty="0">
                          <a:ln>
                            <a:noFill/>
                          </a:ln>
                          <a:solidFill>
                            <a:srgbClr val="CC9900"/>
                          </a:solidFill>
                          <a:effectLst/>
                          <a:latin typeface="Garamond" pitchFamily="18" charset="0"/>
                          <a:ea typeface="Times New Roman" pitchFamily="18" charset="0"/>
                          <a:cs typeface="Tahoma" pitchFamily="34" charset="0"/>
                        </a:rPr>
                        <a:t> </a:t>
                      </a:r>
                      <a:endParaRPr kumimoji="0" lang="en-US" sz="2000" b="1" i="0" u="none" strike="noStrike" cap="none" normalizeH="0" baseline="0" dirty="0">
                        <a:ln>
                          <a:noFill/>
                        </a:ln>
                        <a:solidFill>
                          <a:srgbClr val="CC9900"/>
                        </a:solidFill>
                        <a:effectLst/>
                        <a:latin typeface="Times New Roman" pitchFamily="18" charset="0"/>
                        <a:ea typeface="Times New Roman" pitchFamily="18" charset="0"/>
                        <a:cs typeface="Tahoma" pitchFamily="34"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Consensus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means that Expert opinion (grade IV) supports the guideline recommendation even though the available scientific evidence did not present consistent results, or controlled trials were lacking. </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be flexible in deciding whether to follow a recommendation classified as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Consensus,</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although they may set boundaries on alternatives. Patient preference should have a substantial influencing role.  </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20533">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Insufficient Evidence </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An</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Insufficient Evidence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means that there is both a lack of pertinent evidence (grade V)</a:t>
                      </a:r>
                      <a:r>
                        <a:rPr kumimoji="0" lang="en-US" sz="1200" b="0" i="0" u="none" strike="noStrike" cap="none" normalizeH="0" baseline="3000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and/or an unclear balance between benefits and harms.</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feel little constraint in deciding whether to follow a recommendation labeled</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as</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Insufficient Evidence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and should exercise judgment and be alert to emerging publications that report evidence that clarifies the balance of benefit versus harm. Patient preference should have a substantial influencing role.</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8933" name="Text Box 34"/>
          <p:cNvSpPr txBox="1">
            <a:spLocks noChangeArrowheads="1"/>
          </p:cNvSpPr>
          <p:nvPr/>
        </p:nvSpPr>
        <p:spPr bwMode="auto">
          <a:xfrm>
            <a:off x="6384925" y="1033463"/>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dirty="0">
              <a:solidFill>
                <a:schemeClr val="tx1"/>
              </a:solidFill>
              <a:latin typeface="Gill Sans"/>
            </a:endParaRPr>
          </a:p>
        </p:txBody>
      </p:sp>
      <p:sp>
        <p:nvSpPr>
          <p:cNvPr id="38934" name="Text Box 35"/>
          <p:cNvSpPr txBox="1">
            <a:spLocks noChangeArrowheads="1"/>
          </p:cNvSpPr>
          <p:nvPr/>
        </p:nvSpPr>
        <p:spPr bwMode="auto">
          <a:xfrm>
            <a:off x="6994525" y="72866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dirty="0">
              <a:solidFill>
                <a:schemeClr val="tx1"/>
              </a:solidFill>
              <a:latin typeface="Gill Sans"/>
            </a:endParaRPr>
          </a:p>
        </p:txBody>
      </p:sp>
      <p:sp>
        <p:nvSpPr>
          <p:cNvPr id="10" name="Rectangle 2"/>
          <p:cNvSpPr txBox="1">
            <a:spLocks noRot="1" noChangeArrowheads="1"/>
          </p:cNvSpPr>
          <p:nvPr/>
        </p:nvSpPr>
        <p:spPr>
          <a:xfrm>
            <a:off x="228600" y="350838"/>
            <a:ext cx="8229600" cy="563562"/>
          </a:xfrm>
          <a:prstGeom prst="rect">
            <a:avLst/>
          </a:prstGeom>
        </p:spPr>
        <p:txBody>
          <a:bodyPr/>
          <a:lstStyle/>
          <a:p>
            <a:pPr eaLnBrk="1" hangingPunct="1">
              <a:defRPr/>
            </a:pPr>
            <a:r>
              <a:rPr lang="en-US" sz="3000" dirty="0">
                <a:solidFill>
                  <a:srgbClr val="39683E"/>
                </a:solidFill>
                <a:latin typeface="Tahoma" pitchFamily="34" charset="0"/>
                <a:ea typeface="+mj-ea"/>
                <a:cs typeface="Tahoma" pitchFamily="34" charset="0"/>
              </a:rPr>
              <a:t>Guideline Rating Chart (2 of 2) </a:t>
            </a:r>
          </a:p>
        </p:txBody>
      </p:sp>
      <p:sp>
        <p:nvSpPr>
          <p:cNvPr id="38936"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84A53F9C-687B-4BF5-971E-D3630804568D}" type="slidenum">
              <a:rPr lang="en-US" altLang="en-US" sz="1200">
                <a:solidFill>
                  <a:srgbClr val="717171"/>
                </a:solidFill>
              </a:rPr>
              <a:pPr>
                <a:buFontTx/>
                <a:buNone/>
              </a:pPr>
              <a:t>13</a:t>
            </a:fld>
            <a:endParaRPr lang="en-US" altLang="en-US" sz="1200" dirty="0">
              <a:solidFill>
                <a:srgbClr val="717171"/>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A2D104D6-232A-4938-8929-D03C2921A719}" type="slidenum">
              <a:rPr lang="en-US" altLang="en-US" sz="1200">
                <a:solidFill>
                  <a:srgbClr val="717171"/>
                </a:solidFill>
              </a:rPr>
              <a:pPr>
                <a:buFontTx/>
                <a:buNone/>
              </a:pPr>
              <a:t>14</a:t>
            </a:fld>
            <a:endParaRPr lang="en-US" altLang="en-US" sz="1200" dirty="0">
              <a:solidFill>
                <a:srgbClr val="717171"/>
              </a:solidFill>
            </a:endParaRPr>
          </a:p>
        </p:txBody>
      </p:sp>
      <p:sp>
        <p:nvSpPr>
          <p:cNvPr id="40962" name="Rectangle 2"/>
          <p:cNvSpPr>
            <a:spLocks noGrp="1" noRot="1" noChangeArrowheads="1"/>
          </p:cNvSpPr>
          <p:nvPr>
            <p:ph type="title" idx="4294967295"/>
          </p:nvPr>
        </p:nvSpPr>
        <p:spPr>
          <a:xfrm>
            <a:off x="228600" y="304800"/>
            <a:ext cx="5943600" cy="563562"/>
          </a:xfrm>
        </p:spPr>
        <p:txBody>
          <a:bodyPr/>
          <a:lstStyle/>
          <a:p>
            <a:pPr eaLnBrk="1" hangingPunct="1"/>
            <a:r>
              <a:rPr lang="en-US" altLang="en-US" dirty="0"/>
              <a:t>Conditional / Imperative</a:t>
            </a:r>
          </a:p>
        </p:txBody>
      </p:sp>
      <p:sp>
        <p:nvSpPr>
          <p:cNvPr id="40963" name="Rectangle 3"/>
          <p:cNvSpPr>
            <a:spLocks noGrp="1" noChangeArrowheads="1"/>
          </p:cNvSpPr>
          <p:nvPr>
            <p:ph sz="quarter" idx="4294967295"/>
          </p:nvPr>
        </p:nvSpPr>
        <p:spPr>
          <a:xfrm>
            <a:off x="457200" y="1013618"/>
            <a:ext cx="8229600" cy="4830763"/>
          </a:xfrm>
        </p:spPr>
        <p:txBody>
          <a:bodyPr/>
          <a:lstStyle/>
          <a:p>
            <a:pPr eaLnBrk="1" hangingPunct="1">
              <a:lnSpc>
                <a:spcPct val="80000"/>
              </a:lnSpc>
            </a:pPr>
            <a:r>
              <a:rPr lang="en-US" altLang="en-US" sz="2400" dirty="0">
                <a:solidFill>
                  <a:srgbClr val="717171"/>
                </a:solidFill>
              </a:rPr>
              <a:t>Conditional statements </a:t>
            </a:r>
            <a:r>
              <a:rPr lang="en-US" altLang="en-US" sz="2400" dirty="0"/>
              <a:t>clearly define a specific situation and contain conditional text that would limit their applicability to specified circumstances, or to a sub-population group. More specifically, a conditional recommendation can be stated in if/then terminology.</a:t>
            </a:r>
          </a:p>
          <a:p>
            <a:pPr lvl="1" eaLnBrk="1" hangingPunct="1">
              <a:lnSpc>
                <a:spcPct val="80000"/>
              </a:lnSpc>
            </a:pPr>
            <a:r>
              <a:rPr lang="en-US" altLang="en-US" sz="2000" dirty="0"/>
              <a:t> e.g., If an individual does not eat food sources of omega-3 fatty acids, then 1g of EPA and DHA omega-3 fatty acid supplements </a:t>
            </a:r>
            <a:r>
              <a:rPr lang="en-US" altLang="en-US" sz="2000" i="1" dirty="0"/>
              <a:t>may</a:t>
            </a:r>
            <a:r>
              <a:rPr lang="en-US" altLang="en-US" sz="2000" dirty="0"/>
              <a:t> be recommended for secondary prevention.</a:t>
            </a:r>
          </a:p>
          <a:p>
            <a:pPr lvl="1" eaLnBrk="1" hangingPunct="1">
              <a:lnSpc>
                <a:spcPct val="80000"/>
              </a:lnSpc>
              <a:buFont typeface="Wingdings" panose="05000000000000000000" pitchFamily="2" charset="2"/>
              <a:buNone/>
            </a:pPr>
            <a:endParaRPr lang="en-US" altLang="en-US" sz="2000" dirty="0"/>
          </a:p>
          <a:p>
            <a:pPr eaLnBrk="1" hangingPunct="1">
              <a:lnSpc>
                <a:spcPct val="80000"/>
              </a:lnSpc>
            </a:pPr>
            <a:r>
              <a:rPr lang="en-US" altLang="en-US" sz="2400" dirty="0">
                <a:solidFill>
                  <a:srgbClr val="717171"/>
                </a:solidFill>
              </a:rPr>
              <a:t>Imperative recommendations </a:t>
            </a:r>
            <a:r>
              <a:rPr lang="en-US" altLang="en-US" sz="2400" dirty="0"/>
              <a:t>are broadly applicable to the target population and are stated as  “require,” or “must,” or “should achieve certain goals.” </a:t>
            </a:r>
          </a:p>
          <a:p>
            <a:pPr lvl="1" eaLnBrk="1" hangingPunct="1">
              <a:lnSpc>
                <a:spcPct val="80000"/>
              </a:lnSpc>
            </a:pPr>
            <a:r>
              <a:rPr lang="en-US" altLang="en-US" sz="2000" dirty="0"/>
              <a:t> e.g., Portion control should be included as part of a comprehensive weight management program. Portion control at meals and snacks results in reduced energy intake and weight loss. </a:t>
            </a:r>
            <a:br>
              <a:rPr lang="en-US" altLang="en-US" sz="2000" dirty="0"/>
            </a:br>
            <a:endParaRPr lang="en-US"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Slide Number Placeholder 3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7DB7C10C-0224-4AB1-8030-B8E635FB41B1}" type="slidenum">
              <a:rPr lang="en-US" altLang="en-US" sz="1200">
                <a:solidFill>
                  <a:srgbClr val="717171"/>
                </a:solidFill>
              </a:rPr>
              <a:pPr>
                <a:buFontTx/>
                <a:buNone/>
              </a:pPr>
              <a:t>15</a:t>
            </a:fld>
            <a:endParaRPr lang="en-US" altLang="en-US" sz="1200" dirty="0">
              <a:solidFill>
                <a:srgbClr val="717171"/>
              </a:solidFill>
            </a:endParaRPr>
          </a:p>
        </p:txBody>
      </p:sp>
      <p:sp>
        <p:nvSpPr>
          <p:cNvPr id="41986" name="Rectangle 2"/>
          <p:cNvSpPr>
            <a:spLocks noGrp="1" noRot="1" noChangeArrowheads="1"/>
          </p:cNvSpPr>
          <p:nvPr>
            <p:ph type="title" idx="4294967295"/>
          </p:nvPr>
        </p:nvSpPr>
        <p:spPr>
          <a:xfrm>
            <a:off x="277813" y="0"/>
            <a:ext cx="8866187" cy="1143000"/>
          </a:xfrm>
          <a:noFill/>
        </p:spPr>
        <p:txBody>
          <a:bodyPr/>
          <a:lstStyle/>
          <a:p>
            <a:r>
              <a:rPr lang="en-US" altLang="en-US" sz="2800" dirty="0"/>
              <a:t>COPD Guideline Topics</a:t>
            </a:r>
          </a:p>
        </p:txBody>
      </p:sp>
      <p:sp>
        <p:nvSpPr>
          <p:cNvPr id="41987" name="TextBox 5"/>
          <p:cNvSpPr txBox="1">
            <a:spLocks noChangeArrowheads="1"/>
          </p:cNvSpPr>
          <p:nvPr/>
        </p:nvSpPr>
        <p:spPr bwMode="auto">
          <a:xfrm>
            <a:off x="331788" y="838200"/>
            <a:ext cx="57642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2000" dirty="0">
                <a:latin typeface="Arial" panose="020B0604020202020204" pitchFamily="34" charset="0"/>
              </a:rPr>
              <a:t>Nutrition Assessment</a:t>
            </a:r>
          </a:p>
          <a:p>
            <a:pPr lvl="1" eaLnBrk="1" hangingPunct="1">
              <a:buFontTx/>
              <a:buNone/>
            </a:pPr>
            <a:r>
              <a:rPr lang="en-US" altLang="en-US" sz="2000" dirty="0">
                <a:solidFill>
                  <a:srgbClr val="CC9900"/>
                </a:solidFill>
                <a:latin typeface="Arial" panose="020B0604020202020204" pitchFamily="34" charset="0"/>
              </a:rPr>
              <a:t>Assessment of Energy Intake</a:t>
            </a:r>
          </a:p>
          <a:p>
            <a:pPr lvl="1" eaLnBrk="1" hangingPunct="1">
              <a:buFontTx/>
              <a:buNone/>
            </a:pPr>
            <a:r>
              <a:rPr lang="en-US" altLang="en-US" sz="2000" dirty="0">
                <a:solidFill>
                  <a:srgbClr val="CC9900"/>
                </a:solidFill>
                <a:latin typeface="Arial" panose="020B0604020202020204" pitchFamily="34" charset="0"/>
              </a:rPr>
              <a:t>Assessment of Body Weight</a:t>
            </a:r>
          </a:p>
          <a:p>
            <a:pPr lvl="1" eaLnBrk="1" hangingPunct="1">
              <a:buFontTx/>
              <a:buNone/>
            </a:pPr>
            <a:r>
              <a:rPr lang="en-US" altLang="en-US" sz="2000" dirty="0">
                <a:solidFill>
                  <a:srgbClr val="CC9900"/>
                </a:solidFill>
                <a:latin typeface="Arial" panose="020B0604020202020204" pitchFamily="34" charset="0"/>
              </a:rPr>
              <a:t>Assessment of Energy Needs</a:t>
            </a:r>
          </a:p>
          <a:p>
            <a:pPr lvl="1" eaLnBrk="1" hangingPunct="1">
              <a:buFontTx/>
              <a:buNone/>
            </a:pPr>
            <a:r>
              <a:rPr lang="en-US" altLang="en-US" sz="2000" dirty="0">
                <a:solidFill>
                  <a:srgbClr val="CC9900"/>
                </a:solidFill>
                <a:latin typeface="Arial" panose="020B0604020202020204" pitchFamily="34" charset="0"/>
              </a:rPr>
              <a:t>Assessment of Serum 25(OH)D Status</a:t>
            </a:r>
          </a:p>
          <a:p>
            <a:pPr eaLnBrk="1" hangingPunct="1">
              <a:buFontTx/>
              <a:buNone/>
            </a:pPr>
            <a:r>
              <a:rPr lang="en-US" altLang="en-US" sz="2000" dirty="0">
                <a:latin typeface="Arial" panose="020B0604020202020204" pitchFamily="34" charset="0"/>
              </a:rPr>
              <a:t>Nutrition Intervention</a:t>
            </a:r>
          </a:p>
          <a:p>
            <a:pPr lvl="1" eaLnBrk="1" hangingPunct="1">
              <a:buFontTx/>
              <a:buNone/>
            </a:pPr>
            <a:r>
              <a:rPr lang="en-US" altLang="en-US" sz="2000" dirty="0">
                <a:solidFill>
                  <a:srgbClr val="CC9900"/>
                </a:solidFill>
                <a:latin typeface="Arial" panose="020B0604020202020204" pitchFamily="34" charset="0"/>
              </a:rPr>
              <a:t>Medical Nutrition Therapy</a:t>
            </a:r>
          </a:p>
          <a:p>
            <a:pPr lvl="1" eaLnBrk="1" hangingPunct="1">
              <a:buFontTx/>
              <a:buNone/>
            </a:pPr>
            <a:r>
              <a:rPr lang="en-US" altLang="en-US" sz="2000" dirty="0">
                <a:solidFill>
                  <a:srgbClr val="CC9900"/>
                </a:solidFill>
                <a:latin typeface="Arial" panose="020B0604020202020204" pitchFamily="34" charset="0"/>
              </a:rPr>
              <a:t>Energy Prescription</a:t>
            </a:r>
          </a:p>
          <a:p>
            <a:pPr lvl="1" eaLnBrk="1" hangingPunct="1">
              <a:buFontTx/>
              <a:buNone/>
            </a:pPr>
            <a:r>
              <a:rPr lang="en-US" altLang="en-US" sz="2000" dirty="0">
                <a:solidFill>
                  <a:srgbClr val="CC9900"/>
                </a:solidFill>
                <a:latin typeface="Arial" panose="020B0604020202020204" pitchFamily="34" charset="0"/>
              </a:rPr>
              <a:t>Macronutrient Composition (Percent Distribution)</a:t>
            </a:r>
          </a:p>
          <a:p>
            <a:pPr lvl="1" eaLnBrk="1" hangingPunct="1">
              <a:buFontTx/>
              <a:buNone/>
            </a:pPr>
            <a:r>
              <a:rPr lang="en-US" altLang="en-US" sz="2000" dirty="0">
                <a:solidFill>
                  <a:srgbClr val="CC9900"/>
                </a:solidFill>
                <a:latin typeface="Arial" panose="020B0604020202020204" pitchFamily="34" charset="0"/>
              </a:rPr>
              <a:t>Vitamin D Supplementation</a:t>
            </a:r>
          </a:p>
          <a:p>
            <a:pPr eaLnBrk="1" hangingPunct="1">
              <a:buFontTx/>
              <a:buNone/>
            </a:pPr>
            <a:r>
              <a:rPr lang="en-US" altLang="en-US" sz="2000" dirty="0">
                <a:latin typeface="Arial" panose="020B0604020202020204" pitchFamily="34" charset="0"/>
              </a:rPr>
              <a:t>Nutrition Monitoring and Evaluation</a:t>
            </a:r>
          </a:p>
          <a:p>
            <a:pPr lvl="1" eaLnBrk="1" hangingPunct="1">
              <a:buFontTx/>
              <a:buNone/>
            </a:pPr>
            <a:r>
              <a:rPr lang="en-US" altLang="en-US" sz="2000" dirty="0">
                <a:solidFill>
                  <a:srgbClr val="CC9900"/>
                </a:solidFill>
                <a:latin typeface="Arial" panose="020B0604020202020204" pitchFamily="34" charset="0"/>
              </a:rPr>
              <a:t>Monitor and Evaluate Energy Intake and Body Weight for Energy Needs</a:t>
            </a:r>
          </a:p>
          <a:p>
            <a:pPr lvl="1" eaLnBrk="1" hangingPunct="1">
              <a:buFontTx/>
              <a:buNone/>
            </a:pPr>
            <a:r>
              <a:rPr lang="en-US" altLang="en-US" sz="2000" dirty="0">
                <a:solidFill>
                  <a:srgbClr val="CC9900"/>
                </a:solidFill>
                <a:latin typeface="Arial" panose="020B0604020202020204" pitchFamily="34" charset="0"/>
              </a:rPr>
              <a:t>Monitor and Evaluate Serum 25(OH)D Status</a:t>
            </a:r>
          </a:p>
          <a:p>
            <a:pPr lvl="1" eaLnBrk="1" hangingPunct="1">
              <a:buFontTx/>
              <a:buNone/>
            </a:pPr>
            <a:r>
              <a:rPr lang="en-US" altLang="en-US" sz="2000" dirty="0">
                <a:solidFill>
                  <a:srgbClr val="CC9900"/>
                </a:solidFill>
                <a:latin typeface="Arial" panose="020B0604020202020204" pitchFamily="34" charset="0"/>
              </a:rPr>
              <a:t>Monitor and Evaluate Effect of Vitamin D Supplementation</a:t>
            </a:r>
            <a:endParaRPr lang="en-US" altLang="en-US" sz="2400" dirty="0">
              <a:solidFill>
                <a:srgbClr val="CC9900"/>
              </a:solidFill>
              <a:latin typeface="Arial" panose="020B0604020202020204" pitchFamily="34" charset="0"/>
            </a:endParaRPr>
          </a:p>
        </p:txBody>
      </p:sp>
      <p:pic>
        <p:nvPicPr>
          <p:cNvPr id="41988" name="Picture 32" descr="spiromet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8154" y="1143000"/>
            <a:ext cx="2641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700F34F-35CC-4988-8828-0D66CE4CB7D1}" type="slidenum">
              <a:rPr lang="en-US" altLang="en-US" sz="1200">
                <a:solidFill>
                  <a:srgbClr val="717171"/>
                </a:solidFill>
              </a:rPr>
              <a:pPr>
                <a:buFontTx/>
                <a:buNone/>
              </a:pPr>
              <a:t>16</a:t>
            </a:fld>
            <a:endParaRPr lang="en-US" altLang="en-US" sz="1200" dirty="0">
              <a:solidFill>
                <a:srgbClr val="717171"/>
              </a:solidFill>
            </a:endParaRPr>
          </a:p>
        </p:txBody>
      </p:sp>
      <p:sp>
        <p:nvSpPr>
          <p:cNvPr id="43010" name="Rectangle 6"/>
          <p:cNvSpPr>
            <a:spLocks noGrp="1" noChangeArrowheads="1"/>
          </p:cNvSpPr>
          <p:nvPr>
            <p:ph sz="quarter" idx="4294967295"/>
          </p:nvPr>
        </p:nvSpPr>
        <p:spPr>
          <a:xfrm>
            <a:off x="523858" y="1066800"/>
            <a:ext cx="4724400" cy="4495800"/>
          </a:xfrm>
          <a:noFill/>
        </p:spPr>
        <p:txBody>
          <a:bodyPr/>
          <a:lstStyle/>
          <a:p>
            <a:pPr>
              <a:lnSpc>
                <a:spcPct val="90000"/>
              </a:lnSpc>
              <a:buFont typeface="Wingdings" panose="05000000000000000000" pitchFamily="2" charset="2"/>
              <a:buNone/>
            </a:pPr>
            <a:r>
              <a:rPr lang="en-US" altLang="en-US" b="1" dirty="0"/>
              <a:t>Recommendations:</a:t>
            </a:r>
          </a:p>
          <a:p>
            <a:pPr>
              <a:lnSpc>
                <a:spcPct val="90000"/>
              </a:lnSpc>
              <a:buFont typeface="Wingdings" panose="05000000000000000000" pitchFamily="2" charset="2"/>
              <a:buNone/>
            </a:pPr>
            <a:endParaRPr lang="en-US" altLang="en-US" b="1" dirty="0"/>
          </a:p>
          <a:p>
            <a:pPr>
              <a:lnSpc>
                <a:spcPct val="90000"/>
              </a:lnSpc>
              <a:buFont typeface="Wingdings" panose="05000000000000000000" pitchFamily="2" charset="2"/>
              <a:buNone/>
            </a:pPr>
            <a:r>
              <a:rPr lang="en-US" altLang="en-US" b="1" dirty="0"/>
              <a:t>   a series of guiding statements that propose a </a:t>
            </a:r>
          </a:p>
          <a:p>
            <a:pPr>
              <a:lnSpc>
                <a:spcPct val="90000"/>
              </a:lnSpc>
              <a:buFont typeface="Wingdings" panose="05000000000000000000" pitchFamily="2" charset="2"/>
              <a:buNone/>
            </a:pPr>
            <a:r>
              <a:rPr lang="en-US" altLang="en-US" b="1" i="1" dirty="0"/>
              <a:t>     course of action</a:t>
            </a:r>
            <a:r>
              <a:rPr lang="en-US" altLang="en-US" b="1" dirty="0"/>
              <a:t>  </a:t>
            </a:r>
          </a:p>
          <a:p>
            <a:pPr>
              <a:lnSpc>
                <a:spcPct val="90000"/>
              </a:lnSpc>
              <a:buFont typeface="Wingdings" panose="05000000000000000000" pitchFamily="2" charset="2"/>
              <a:buNone/>
            </a:pPr>
            <a:r>
              <a:rPr lang="en-US" altLang="en-US" b="1" dirty="0"/>
              <a:t>   for practitioners</a:t>
            </a:r>
          </a:p>
        </p:txBody>
      </p:sp>
      <p:pic>
        <p:nvPicPr>
          <p:cNvPr id="22" name="Picture 21" descr="Text&#10;&#10;Description automatically generated">
            <a:extLst>
              <a:ext uri="{FF2B5EF4-FFF2-40B4-BE49-F238E27FC236}">
                <a16:creationId xmlns:a16="http://schemas.microsoft.com/office/drawing/2014/main" id="{B12FA47D-2EEE-440F-A23B-51E0BD126F9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953567">
            <a:off x="4800600" y="3572579"/>
            <a:ext cx="3657600" cy="20775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38142769-5064-4916-8D97-05146428053E}" type="slidenum">
              <a:rPr lang="en-US" altLang="en-US" sz="1200">
                <a:solidFill>
                  <a:srgbClr val="717171"/>
                </a:solidFill>
              </a:rPr>
              <a:pPr>
                <a:buFontTx/>
                <a:buNone/>
              </a:pPr>
              <a:t>17</a:t>
            </a:fld>
            <a:endParaRPr lang="en-US" altLang="en-US" sz="1200" dirty="0">
              <a:solidFill>
                <a:srgbClr val="717171"/>
              </a:solidFill>
            </a:endParaRPr>
          </a:p>
        </p:txBody>
      </p:sp>
      <p:sp>
        <p:nvSpPr>
          <p:cNvPr id="46082" name="Title 1"/>
          <p:cNvSpPr>
            <a:spLocks noGrp="1"/>
          </p:cNvSpPr>
          <p:nvPr>
            <p:ph type="ctrTitle" sz="quarter" idx="4294967295"/>
          </p:nvPr>
        </p:nvSpPr>
        <p:spPr>
          <a:xfrm>
            <a:off x="533556" y="1127123"/>
            <a:ext cx="4419600" cy="3806825"/>
          </a:xfrm>
          <a:prstGeom prst="rect">
            <a:avLst/>
          </a:prstGeom>
        </p:spPr>
        <p:txBody>
          <a:bodyPr/>
          <a:lstStyle/>
          <a:p>
            <a:pPr algn="ctr"/>
            <a:r>
              <a:rPr lang="en-US" altLang="en-US" sz="4400" dirty="0"/>
              <a:t>Nutrition Assessment</a:t>
            </a:r>
          </a:p>
        </p:txBody>
      </p:sp>
      <p:pic>
        <p:nvPicPr>
          <p:cNvPr id="5" name="Picture 7" descr="C:\Documents and Settings\dcummins\Local Settings\Temporary Internet Files\Content.IE5\H0LTAP9W\MPj04225400000[1].jpg">
            <a:extLst>
              <a:ext uri="{FF2B5EF4-FFF2-40B4-BE49-F238E27FC236}">
                <a16:creationId xmlns:a16="http://schemas.microsoft.com/office/drawing/2014/main" id="{E832F5AF-196B-40E9-AB2E-00DC95F5F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156" y="1371600"/>
            <a:ext cx="33591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C0B1877F-3AA8-47A2-A3AE-2FDFB1F92F49}" type="slidenum">
              <a:rPr lang="en-US" altLang="en-US" sz="1200">
                <a:solidFill>
                  <a:srgbClr val="717171"/>
                </a:solidFill>
              </a:rPr>
              <a:pPr>
                <a:buFontTx/>
                <a:buNone/>
              </a:pPr>
              <a:t>18</a:t>
            </a:fld>
            <a:endParaRPr lang="en-US" altLang="en-US" sz="1200" dirty="0">
              <a:solidFill>
                <a:srgbClr val="717171"/>
              </a:solidFill>
            </a:endParaRPr>
          </a:p>
        </p:txBody>
      </p:sp>
      <p:sp>
        <p:nvSpPr>
          <p:cNvPr id="47107" name="Rectangle 2"/>
          <p:cNvSpPr>
            <a:spLocks noGrp="1" noRot="1" noChangeArrowheads="1"/>
          </p:cNvSpPr>
          <p:nvPr>
            <p:ph type="title" idx="4294967295"/>
          </p:nvPr>
        </p:nvSpPr>
        <p:spPr>
          <a:xfrm>
            <a:off x="228600" y="334963"/>
            <a:ext cx="5943600" cy="563562"/>
          </a:xfrm>
        </p:spPr>
        <p:txBody>
          <a:bodyPr/>
          <a:lstStyle/>
          <a:p>
            <a:r>
              <a:rPr lang="en-US" altLang="en-US" sz="2800" dirty="0"/>
              <a:t>COPD: Assessment of Energy Intake</a:t>
            </a:r>
          </a:p>
        </p:txBody>
      </p:sp>
      <p:sp>
        <p:nvSpPr>
          <p:cNvPr id="47108" name="Rectangle 3"/>
          <p:cNvSpPr>
            <a:spLocks noGrp="1" noChangeArrowheads="1"/>
          </p:cNvSpPr>
          <p:nvPr>
            <p:ph sz="quarter" idx="4294967295"/>
          </p:nvPr>
        </p:nvSpPr>
        <p:spPr>
          <a:xfrm>
            <a:off x="533400" y="990600"/>
            <a:ext cx="7848600" cy="4525963"/>
          </a:xfrm>
        </p:spPr>
        <p:txBody>
          <a:bodyPr/>
          <a:lstStyle/>
          <a:p>
            <a:pPr>
              <a:lnSpc>
                <a:spcPct val="90000"/>
              </a:lnSpc>
              <a:buFont typeface="Wingdings" panose="05000000000000000000" pitchFamily="2" charset="2"/>
              <a:buNone/>
            </a:pPr>
            <a:r>
              <a:rPr lang="en-US" altLang="en-US" sz="2800" dirty="0">
                <a:solidFill>
                  <a:srgbClr val="717171"/>
                </a:solidFill>
              </a:rPr>
              <a:t>The registered dietitian nutritionist (RDN) should assess the energy intake of adults with COPD. Evidence suggests there was improvement in dyspnea scores with higher energy intakes. In addition, less robust evidence supported a beneficial relationship with functional status, healthcare utilization or duration of illness. </a:t>
            </a:r>
            <a:endParaRPr lang="en-US" altLang="en-US" sz="2800" b="1" dirty="0">
              <a:solidFill>
                <a:srgbClr val="717171"/>
              </a:solidFill>
            </a:endParaRP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Fair</a:t>
            </a:r>
          </a:p>
          <a:p>
            <a:pPr>
              <a:lnSpc>
                <a:spcPct val="90000"/>
              </a:lnSpc>
              <a:buFont typeface="Wingdings" panose="05000000000000000000" pitchFamily="2" charset="2"/>
              <a:buNone/>
            </a:pPr>
            <a:r>
              <a:rPr lang="en-US" altLang="en-US" sz="2000" b="1" dirty="0">
                <a:solidFill>
                  <a:srgbClr val="CC9900"/>
                </a:solidFill>
              </a:rPr>
              <a:t>Imperative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7AD6E838-DD0F-4DE2-B5D1-5DBD8124D8FC}" type="slidenum">
              <a:rPr lang="en-US" altLang="en-US" sz="1200">
                <a:solidFill>
                  <a:srgbClr val="717171"/>
                </a:solidFill>
              </a:rPr>
              <a:pPr>
                <a:buFontTx/>
                <a:buNone/>
              </a:pPr>
              <a:t>19</a:t>
            </a:fld>
            <a:endParaRPr lang="en-US" altLang="en-US" sz="1200" dirty="0">
              <a:solidFill>
                <a:srgbClr val="717171"/>
              </a:solidFill>
            </a:endParaRPr>
          </a:p>
        </p:txBody>
      </p:sp>
      <p:sp>
        <p:nvSpPr>
          <p:cNvPr id="48131" name="Rectangle 2"/>
          <p:cNvSpPr>
            <a:spLocks noGrp="1" noRot="1" noChangeArrowheads="1"/>
          </p:cNvSpPr>
          <p:nvPr>
            <p:ph type="title" idx="4294967295"/>
          </p:nvPr>
        </p:nvSpPr>
        <p:spPr>
          <a:xfrm>
            <a:off x="228600" y="362348"/>
            <a:ext cx="6934200" cy="563562"/>
          </a:xfrm>
        </p:spPr>
        <p:txBody>
          <a:bodyPr/>
          <a:lstStyle/>
          <a:p>
            <a:r>
              <a:rPr lang="en-US" altLang="en-US" sz="2800" dirty="0"/>
              <a:t>COPD: Assessment of Body Weight Status</a:t>
            </a:r>
          </a:p>
        </p:txBody>
      </p:sp>
      <p:sp>
        <p:nvSpPr>
          <p:cNvPr id="48132" name="Rectangle 3"/>
          <p:cNvSpPr>
            <a:spLocks noGrp="1" noChangeArrowheads="1"/>
          </p:cNvSpPr>
          <p:nvPr>
            <p:ph sz="quarter" idx="4294967295"/>
          </p:nvPr>
        </p:nvSpPr>
        <p:spPr>
          <a:xfrm>
            <a:off x="457200" y="952500"/>
            <a:ext cx="8229600" cy="4953000"/>
          </a:xfrm>
        </p:spPr>
        <p:txBody>
          <a:bodyPr/>
          <a:lstStyle/>
          <a:p>
            <a:pPr>
              <a:lnSpc>
                <a:spcPct val="90000"/>
              </a:lnSpc>
              <a:buFont typeface="Wingdings" panose="05000000000000000000" pitchFamily="2" charset="2"/>
              <a:buNone/>
            </a:pPr>
            <a:r>
              <a:rPr lang="en-US" altLang="en-US" sz="2400" dirty="0">
                <a:solidFill>
                  <a:srgbClr val="717171"/>
                </a:solidFill>
              </a:rPr>
              <a:t>The RDN should assess body mass index (BMI) or other measures of body weight in adults with COPD. Strong evidence suggests an association between body weight status and mortality in adults with COPD. The lowest BMI groups had higher mortality rates when compared to higher BMI groups. Furthermore, a BMI classification of approximately 25.0kg/m2 to 29.99kg/m2 appeared to lower the risk of mortality when compared to both higher and lower BMI classifications. In primarily unadjusted results, there was fair evidence of a positive association between BMI and FEV1 percentage predicted and FEV1/forced vital capacity (FVC). An increasing BMI was also shown to reduce longitudinal declines in these measures over time.</a:t>
            </a:r>
            <a:endParaRPr lang="en-US" altLang="en-US" sz="2400" b="1" dirty="0">
              <a:solidFill>
                <a:srgbClr val="717171"/>
              </a:solidFill>
            </a:endParaRP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Strong</a:t>
            </a:r>
          </a:p>
          <a:p>
            <a:pPr>
              <a:lnSpc>
                <a:spcPct val="90000"/>
              </a:lnSpc>
              <a:buFont typeface="Wingdings" panose="05000000000000000000" pitchFamily="2" charset="2"/>
              <a:buNone/>
            </a:pPr>
            <a:r>
              <a:rPr lang="en-US" altLang="en-US" sz="2000" b="1" dirty="0">
                <a:solidFill>
                  <a:srgbClr val="CC9900"/>
                </a:solidFill>
              </a:rPr>
              <a:t>Imperative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altLang="en-US" sz="3200" dirty="0"/>
              <a:t>Academy Definition</a:t>
            </a:r>
          </a:p>
        </p:txBody>
      </p:sp>
      <p:sp>
        <p:nvSpPr>
          <p:cNvPr id="26627" name="Rectangle 3"/>
          <p:cNvSpPr>
            <a:spLocks noGrp="1" noChangeArrowheads="1"/>
          </p:cNvSpPr>
          <p:nvPr>
            <p:ph type="body" sz="quarter" idx="12"/>
          </p:nvPr>
        </p:nvSpPr>
        <p:spPr>
          <a:xfrm>
            <a:off x="609600" y="914400"/>
            <a:ext cx="8001000" cy="4562475"/>
          </a:xfrm>
        </p:spPr>
        <p:txBody>
          <a:bodyPr/>
          <a:lstStyle/>
          <a:p>
            <a:pPr eaLnBrk="1" hangingPunct="1">
              <a:lnSpc>
                <a:spcPct val="90000"/>
              </a:lnSpc>
              <a:buFont typeface="Wingdings" panose="05000000000000000000" pitchFamily="2" charset="2"/>
              <a:buNone/>
            </a:pPr>
            <a:endParaRPr lang="en-US" altLang="en-US" sz="2400" b="1" dirty="0"/>
          </a:p>
          <a:p>
            <a:pPr>
              <a:lnSpc>
                <a:spcPct val="90000"/>
              </a:lnSpc>
            </a:pPr>
            <a:r>
              <a:rPr lang="en-US" altLang="en-US" sz="2400" dirty="0"/>
              <a:t>What is Evidence-based Dietetics Practice? </a:t>
            </a:r>
          </a:p>
          <a:p>
            <a:pPr eaLnBrk="1" hangingPunct="1">
              <a:lnSpc>
                <a:spcPct val="90000"/>
              </a:lnSpc>
              <a:buFont typeface="Wingdings" panose="05000000000000000000" pitchFamily="2" charset="2"/>
              <a:buNone/>
            </a:pPr>
            <a:endParaRPr lang="en-US" altLang="en-US" sz="2400" b="1" dirty="0"/>
          </a:p>
          <a:p>
            <a:pPr eaLnBrk="1" hangingPunct="1">
              <a:lnSpc>
                <a:spcPct val="90000"/>
              </a:lnSpc>
              <a:buFont typeface="Wingdings" panose="05000000000000000000" pitchFamily="2" charset="2"/>
              <a:buNone/>
            </a:pPr>
            <a:r>
              <a:rPr lang="en-US" altLang="en-US" sz="2400" b="1" dirty="0"/>
              <a:t>“Evidence-Based </a:t>
            </a:r>
            <a:r>
              <a:rPr lang="en-US" altLang="en-US" sz="2400" b="1" i="1" dirty="0"/>
              <a:t>Dietetics</a:t>
            </a:r>
            <a:r>
              <a:rPr lang="en-US" altLang="en-US" sz="2400" b="1" dirty="0"/>
              <a:t> Practice </a:t>
            </a:r>
            <a:r>
              <a:rPr lang="en-US" altLang="en-US" sz="2400" dirty="0"/>
              <a:t>is the use of systematically reviewed scientific evidence in making food and nutrition practice decisions by integrating best available evidence with professional expertise and client values to improve outcomes.”</a:t>
            </a:r>
          </a:p>
          <a:p>
            <a:pPr eaLnBrk="1" hangingPunct="1">
              <a:lnSpc>
                <a:spcPct val="90000"/>
              </a:lnSpc>
              <a:buFont typeface="Wingdings" panose="05000000000000000000" pitchFamily="2" charset="2"/>
              <a:buNone/>
            </a:pPr>
            <a:endParaRPr lang="en-US" altLang="en-US" sz="2400" dirty="0"/>
          </a:p>
          <a:p>
            <a:pPr algn="r" eaLnBrk="1" hangingPunct="1">
              <a:lnSpc>
                <a:spcPct val="90000"/>
              </a:lnSpc>
              <a:buFont typeface="Wingdings" panose="05000000000000000000" pitchFamily="2" charset="2"/>
              <a:buNone/>
            </a:pPr>
            <a:endParaRPr lang="en-US" altLang="en-US" sz="1100" dirty="0"/>
          </a:p>
          <a:p>
            <a:pPr algn="r" eaLnBrk="1" hangingPunct="1">
              <a:lnSpc>
                <a:spcPct val="90000"/>
              </a:lnSpc>
              <a:buFont typeface="Wingdings" panose="05000000000000000000" pitchFamily="2" charset="2"/>
              <a:buNone/>
            </a:pPr>
            <a:endParaRPr lang="en-US" altLang="en-US" sz="1100" dirty="0"/>
          </a:p>
          <a:p>
            <a:pPr algn="r" eaLnBrk="1" hangingPunct="1">
              <a:lnSpc>
                <a:spcPct val="90000"/>
              </a:lnSpc>
              <a:buFont typeface="Wingdings" panose="05000000000000000000" pitchFamily="2" charset="2"/>
              <a:buNone/>
            </a:pPr>
            <a:endParaRPr lang="en-US" altLang="en-US" sz="1100" dirty="0"/>
          </a:p>
          <a:p>
            <a:pPr algn="r" eaLnBrk="1" hangingPunct="1">
              <a:lnSpc>
                <a:spcPct val="90000"/>
              </a:lnSpc>
              <a:buFont typeface="Wingdings" panose="05000000000000000000" pitchFamily="2" charset="2"/>
              <a:buNone/>
            </a:pPr>
            <a:endParaRPr lang="en-US" altLang="en-US" sz="1100" dirty="0"/>
          </a:p>
          <a:p>
            <a:pPr algn="r" eaLnBrk="1" hangingPunct="1">
              <a:lnSpc>
                <a:spcPct val="90000"/>
              </a:lnSpc>
              <a:buFont typeface="Wingdings" panose="05000000000000000000" pitchFamily="2" charset="2"/>
              <a:buNone/>
            </a:pPr>
            <a:r>
              <a:rPr lang="en-US" altLang="en-US" sz="1100" dirty="0"/>
              <a:t>Academy Scope of Dietetics Practice Framework: Approved by Academy House of Delegates</a:t>
            </a:r>
            <a:r>
              <a:rPr lang="en-US" altLang="en-US" sz="2400" dirty="0"/>
              <a:t> </a:t>
            </a:r>
          </a:p>
          <a:p>
            <a:pPr eaLnBrk="1" hangingPunct="1">
              <a:lnSpc>
                <a:spcPct val="90000"/>
              </a:lnSpc>
              <a:buFont typeface="Wingdings" panose="05000000000000000000" pitchFamily="2" charset="2"/>
              <a:buNone/>
            </a:pPr>
            <a:endParaRPr lang="en-US" altLang="en-US" sz="2400" dirty="0"/>
          </a:p>
        </p:txBody>
      </p:sp>
      <p:sp>
        <p:nvSpPr>
          <p:cNvPr id="26629"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DC01EAA-F78A-43AD-9AD4-1514D21BE6C4}" type="slidenum">
              <a:rPr lang="en-US" altLang="en-US" sz="1200">
                <a:solidFill>
                  <a:srgbClr val="717171"/>
                </a:solidFill>
              </a:rPr>
              <a:pPr>
                <a:buFontTx/>
                <a:buNone/>
              </a:pPr>
              <a:t>2</a:t>
            </a:fld>
            <a:endParaRPr lang="en-US" altLang="en-US" sz="1200" dirty="0">
              <a:solidFill>
                <a:srgbClr val="71717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65B61D3-AD51-42C4-AFF2-55C7FACD934A}" type="slidenum">
              <a:rPr lang="en-US" altLang="en-US" sz="1200">
                <a:solidFill>
                  <a:srgbClr val="717171"/>
                </a:solidFill>
              </a:rPr>
              <a:pPr>
                <a:buFontTx/>
                <a:buNone/>
              </a:pPr>
              <a:t>20</a:t>
            </a:fld>
            <a:endParaRPr lang="en-US" altLang="en-US" sz="1200" dirty="0">
              <a:solidFill>
                <a:srgbClr val="717171"/>
              </a:solidFill>
            </a:endParaRPr>
          </a:p>
        </p:txBody>
      </p:sp>
      <p:sp>
        <p:nvSpPr>
          <p:cNvPr id="49155" name="Rectangle 2"/>
          <p:cNvSpPr>
            <a:spLocks noGrp="1" noRot="1" noChangeArrowheads="1"/>
          </p:cNvSpPr>
          <p:nvPr>
            <p:ph type="title" idx="4294967295"/>
          </p:nvPr>
        </p:nvSpPr>
        <p:spPr>
          <a:xfrm>
            <a:off x="304800" y="457200"/>
            <a:ext cx="5943600" cy="762000"/>
          </a:xfrm>
        </p:spPr>
        <p:txBody>
          <a:bodyPr/>
          <a:lstStyle/>
          <a:p>
            <a:r>
              <a:rPr lang="en-US" altLang="en-US" sz="2800" dirty="0"/>
              <a:t>COPD: Estimating Resting Metabolic Rate (RMR)</a:t>
            </a:r>
          </a:p>
        </p:txBody>
      </p:sp>
      <p:sp>
        <p:nvSpPr>
          <p:cNvPr id="49156" name="Rectangle 3"/>
          <p:cNvSpPr>
            <a:spLocks noGrp="1" noChangeArrowheads="1"/>
          </p:cNvSpPr>
          <p:nvPr>
            <p:ph sz="quarter" idx="4294967295"/>
          </p:nvPr>
        </p:nvSpPr>
        <p:spPr>
          <a:xfrm>
            <a:off x="381000" y="1371600"/>
            <a:ext cx="8229600" cy="4525963"/>
          </a:xfrm>
        </p:spPr>
        <p:txBody>
          <a:bodyPr/>
          <a:lstStyle/>
          <a:p>
            <a:pPr>
              <a:lnSpc>
                <a:spcPct val="90000"/>
              </a:lnSpc>
              <a:buFont typeface="Wingdings" panose="05000000000000000000" pitchFamily="2" charset="2"/>
              <a:buNone/>
            </a:pPr>
            <a:r>
              <a:rPr lang="en-US" altLang="en-US" sz="2800" dirty="0">
                <a:solidFill>
                  <a:srgbClr val="717171"/>
                </a:solidFill>
              </a:rPr>
              <a:t>To calculate RMR in adults with COPD, the RDN may use either the World Health Organization [WHO (including height)] equation or the Harris-Benedict equation (HBE). If body composition is known (fat-free mass, body fat), the RDN may use the Westerterp equation. Limited evidence showed that the Westerterp equation has a prediction accuracy rate of 68%, followed by the WHO (including height; 63%) and Harris-Benedict (61%) equations.  </a:t>
            </a: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Weak</a:t>
            </a:r>
          </a:p>
          <a:p>
            <a:pPr>
              <a:lnSpc>
                <a:spcPct val="90000"/>
              </a:lnSpc>
              <a:buFont typeface="Wingdings" panose="05000000000000000000" pitchFamily="2" charset="2"/>
              <a:buNone/>
            </a:pPr>
            <a:r>
              <a:rPr lang="en-US" altLang="en-US" sz="2000" b="1" dirty="0">
                <a:solidFill>
                  <a:srgbClr val="CC9900"/>
                </a:solidFill>
              </a:rPr>
              <a:t>Conditional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E95CED2C-61E8-4E3F-9122-BE20AC2F4DE8}" type="slidenum">
              <a:rPr lang="en-US" altLang="en-US" sz="1200">
                <a:solidFill>
                  <a:srgbClr val="717171"/>
                </a:solidFill>
              </a:rPr>
              <a:pPr>
                <a:buFontTx/>
                <a:buNone/>
              </a:pPr>
              <a:t>21</a:t>
            </a:fld>
            <a:endParaRPr lang="en-US" altLang="en-US" sz="1200" dirty="0">
              <a:solidFill>
                <a:srgbClr val="717171"/>
              </a:solidFill>
            </a:endParaRPr>
          </a:p>
        </p:txBody>
      </p:sp>
      <p:sp>
        <p:nvSpPr>
          <p:cNvPr id="50179" name="Rectangle 2"/>
          <p:cNvSpPr>
            <a:spLocks noGrp="1" noRot="1" noChangeArrowheads="1"/>
          </p:cNvSpPr>
          <p:nvPr>
            <p:ph type="title" idx="4294967295"/>
          </p:nvPr>
        </p:nvSpPr>
        <p:spPr>
          <a:xfrm>
            <a:off x="228600" y="457200"/>
            <a:ext cx="6248400" cy="762000"/>
          </a:xfrm>
        </p:spPr>
        <p:txBody>
          <a:bodyPr/>
          <a:lstStyle/>
          <a:p>
            <a:r>
              <a:rPr lang="en-US" altLang="en-US" sz="3200" dirty="0"/>
              <a:t>COPD: Estimating Total Energy Expenditure (TEE)</a:t>
            </a:r>
          </a:p>
        </p:txBody>
      </p:sp>
      <p:sp>
        <p:nvSpPr>
          <p:cNvPr id="50180" name="Rectangle 3"/>
          <p:cNvSpPr>
            <a:spLocks noGrp="1" noChangeArrowheads="1"/>
          </p:cNvSpPr>
          <p:nvPr>
            <p:ph sz="quarter" idx="4294967295"/>
          </p:nvPr>
        </p:nvSpPr>
        <p:spPr>
          <a:xfrm>
            <a:off x="609600" y="1447800"/>
            <a:ext cx="7620000" cy="4724400"/>
          </a:xfrm>
        </p:spPr>
        <p:txBody>
          <a:bodyPr/>
          <a:lstStyle/>
          <a:p>
            <a:pPr>
              <a:lnSpc>
                <a:spcPct val="90000"/>
              </a:lnSpc>
              <a:buFont typeface="Wingdings" panose="05000000000000000000" pitchFamily="2" charset="2"/>
              <a:buNone/>
            </a:pPr>
            <a:r>
              <a:rPr lang="en-US" altLang="en-US" sz="2800" dirty="0">
                <a:solidFill>
                  <a:srgbClr val="717171"/>
                </a:solidFill>
              </a:rPr>
              <a:t>To calculate TEE in non-obese adults with COPD, the RDN may use 30kcal per kg body weight (BW) to estimate energy needs. Limited evidence suggests that 30kcal per kg body weight, in non-obese adults with COPD, produced an estimate that was not different from measured values on average, but whose variability was wide, indicating that estimation errors might be common and large.</a:t>
            </a:r>
            <a:br>
              <a:rPr lang="en-US" altLang="en-US" sz="2800" dirty="0">
                <a:solidFill>
                  <a:srgbClr val="717171"/>
                </a:solidFill>
              </a:rPr>
            </a:br>
            <a:endParaRPr lang="en-US" altLang="en-US" sz="28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Weak</a:t>
            </a:r>
          </a:p>
          <a:p>
            <a:pPr>
              <a:lnSpc>
                <a:spcPct val="90000"/>
              </a:lnSpc>
              <a:buFont typeface="Wingdings" panose="05000000000000000000" pitchFamily="2" charset="2"/>
              <a:buNone/>
            </a:pPr>
            <a:r>
              <a:rPr lang="en-US" altLang="en-US" sz="2000" b="1" dirty="0">
                <a:solidFill>
                  <a:srgbClr val="CC9900"/>
                </a:solidFill>
              </a:rPr>
              <a:t>Imperative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D5437CB3-3C86-4579-8FAB-67801F9FC3CA}" type="slidenum">
              <a:rPr lang="en-US" altLang="en-US" sz="1200">
                <a:solidFill>
                  <a:srgbClr val="717171"/>
                </a:solidFill>
              </a:rPr>
              <a:pPr>
                <a:buFontTx/>
                <a:buNone/>
              </a:pPr>
              <a:t>22</a:t>
            </a:fld>
            <a:endParaRPr lang="en-US" altLang="en-US" sz="1200" dirty="0">
              <a:solidFill>
                <a:srgbClr val="717171"/>
              </a:solidFill>
            </a:endParaRPr>
          </a:p>
        </p:txBody>
      </p:sp>
      <p:sp>
        <p:nvSpPr>
          <p:cNvPr id="51203" name="Rectangle 2"/>
          <p:cNvSpPr>
            <a:spLocks noGrp="1" noRot="1" noChangeArrowheads="1"/>
          </p:cNvSpPr>
          <p:nvPr>
            <p:ph type="title" idx="4294967295"/>
          </p:nvPr>
        </p:nvSpPr>
        <p:spPr>
          <a:xfrm>
            <a:off x="304800" y="457200"/>
            <a:ext cx="6019800" cy="762000"/>
          </a:xfrm>
        </p:spPr>
        <p:txBody>
          <a:bodyPr/>
          <a:lstStyle/>
          <a:p>
            <a:r>
              <a:rPr lang="en-US" altLang="en-US" dirty="0"/>
              <a:t>COPD: Assessment of Serum 25(OH)D Status</a:t>
            </a:r>
          </a:p>
        </p:txBody>
      </p:sp>
      <p:sp>
        <p:nvSpPr>
          <p:cNvPr id="51204" name="Rectangle 3"/>
          <p:cNvSpPr>
            <a:spLocks noGrp="1" noChangeArrowheads="1"/>
          </p:cNvSpPr>
          <p:nvPr>
            <p:ph sz="quarter" idx="4294967295"/>
          </p:nvPr>
        </p:nvSpPr>
        <p:spPr>
          <a:xfrm>
            <a:off x="457200" y="1447800"/>
            <a:ext cx="8229600" cy="4525963"/>
          </a:xfrm>
        </p:spPr>
        <p:txBody>
          <a:bodyPr/>
          <a:lstStyle/>
          <a:p>
            <a:pPr>
              <a:lnSpc>
                <a:spcPct val="90000"/>
              </a:lnSpc>
              <a:buFont typeface="Wingdings" panose="05000000000000000000" pitchFamily="2" charset="2"/>
              <a:buNone/>
            </a:pPr>
            <a:r>
              <a:rPr lang="en-US" altLang="en-US" sz="2800" dirty="0">
                <a:solidFill>
                  <a:srgbClr val="717171"/>
                </a:solidFill>
              </a:rPr>
              <a:t>The RDN should assess serum 25(OH)D levels in adults with COPD as part of a routine nutrition assessment. Evidence from 60% of studies reviewed, found positive associations between serum 25(OH)D and lung function measures.   </a:t>
            </a: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Fair</a:t>
            </a:r>
          </a:p>
          <a:p>
            <a:pPr>
              <a:lnSpc>
                <a:spcPct val="90000"/>
              </a:lnSpc>
              <a:buFont typeface="Wingdings" panose="05000000000000000000" pitchFamily="2" charset="2"/>
              <a:buNone/>
            </a:pPr>
            <a:r>
              <a:rPr lang="en-US" altLang="en-US" sz="2000" b="1" dirty="0">
                <a:solidFill>
                  <a:srgbClr val="CC9900"/>
                </a:solidFill>
              </a:rPr>
              <a:t>Imperative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58800113-DB17-4E5D-BAEB-4B84BFD97254}" type="slidenum">
              <a:rPr lang="en-US" altLang="en-US" sz="1200">
                <a:solidFill>
                  <a:srgbClr val="717171"/>
                </a:solidFill>
              </a:rPr>
              <a:pPr>
                <a:buFontTx/>
                <a:buNone/>
              </a:pPr>
              <a:t>23</a:t>
            </a:fld>
            <a:endParaRPr lang="en-US" altLang="en-US" sz="1200" dirty="0">
              <a:solidFill>
                <a:srgbClr val="717171"/>
              </a:solidFill>
            </a:endParaRPr>
          </a:p>
        </p:txBody>
      </p:sp>
      <p:sp>
        <p:nvSpPr>
          <p:cNvPr id="52227" name="Rectangle 2"/>
          <p:cNvSpPr>
            <a:spLocks noGrp="1" noRot="1" noChangeArrowheads="1"/>
          </p:cNvSpPr>
          <p:nvPr>
            <p:ph type="title" idx="4294967295"/>
          </p:nvPr>
        </p:nvSpPr>
        <p:spPr>
          <a:xfrm>
            <a:off x="228600" y="487363"/>
            <a:ext cx="6248400" cy="762000"/>
          </a:xfrm>
        </p:spPr>
        <p:txBody>
          <a:bodyPr/>
          <a:lstStyle/>
          <a:p>
            <a:r>
              <a:rPr lang="en-US" altLang="en-US" dirty="0"/>
              <a:t>COPD: Assessment of Exacerbations</a:t>
            </a:r>
          </a:p>
        </p:txBody>
      </p:sp>
      <p:sp>
        <p:nvSpPr>
          <p:cNvPr id="52228" name="Rectangle 3"/>
          <p:cNvSpPr>
            <a:spLocks noGrp="1" noChangeArrowheads="1"/>
          </p:cNvSpPr>
          <p:nvPr>
            <p:ph sz="quarter" idx="4294967295"/>
          </p:nvPr>
        </p:nvSpPr>
        <p:spPr>
          <a:xfrm>
            <a:off x="533400" y="1371600"/>
            <a:ext cx="8229600" cy="4525963"/>
          </a:xfrm>
        </p:spPr>
        <p:txBody>
          <a:bodyPr/>
          <a:lstStyle/>
          <a:p>
            <a:pPr>
              <a:lnSpc>
                <a:spcPct val="90000"/>
              </a:lnSpc>
              <a:buFont typeface="Wingdings" panose="05000000000000000000" pitchFamily="2" charset="2"/>
              <a:buNone/>
            </a:pPr>
            <a:r>
              <a:rPr lang="en-US" altLang="en-US" sz="2800" dirty="0">
                <a:solidFill>
                  <a:srgbClr val="717171"/>
                </a:solidFill>
              </a:rPr>
              <a:t>If an adult with COPD is having two or more exacerbations per year, the RDN should assess 25(OH)D levels. Evidence from adults with COPD with baseline serum 25(OH)D levels ≤10ng per ml, showed that vitamin D supplementation decreased exacerbations.  </a:t>
            </a:r>
            <a:r>
              <a:rPr lang="en-US" altLang="en-US" sz="2000" dirty="0">
                <a:solidFill>
                  <a:srgbClr val="717171"/>
                </a:solidFill>
              </a:rPr>
              <a:t>  </a:t>
            </a: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Fair</a:t>
            </a:r>
          </a:p>
          <a:p>
            <a:pPr>
              <a:lnSpc>
                <a:spcPct val="90000"/>
              </a:lnSpc>
              <a:buFont typeface="Wingdings" panose="05000000000000000000" pitchFamily="2" charset="2"/>
              <a:buNone/>
            </a:pPr>
            <a:r>
              <a:rPr lang="en-US" altLang="en-US" sz="2000" b="1" dirty="0">
                <a:solidFill>
                  <a:srgbClr val="CC9900"/>
                </a:solidFill>
              </a:rPr>
              <a:t>Conditional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Rot="1" noChangeArrowheads="1"/>
          </p:cNvSpPr>
          <p:nvPr>
            <p:ph type="title"/>
          </p:nvPr>
        </p:nvSpPr>
        <p:spPr>
          <a:xfrm>
            <a:off x="609601" y="1676400"/>
            <a:ext cx="3657600" cy="4343400"/>
          </a:xfrm>
        </p:spPr>
        <p:txBody>
          <a:bodyPr/>
          <a:lstStyle/>
          <a:p>
            <a:r>
              <a:rPr lang="en-US" altLang="en-US" sz="5000" dirty="0"/>
              <a:t>Nutrition Intervention</a:t>
            </a:r>
          </a:p>
        </p:txBody>
      </p:sp>
      <p:sp>
        <p:nvSpPr>
          <p:cNvPr id="5427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2EBCE46-DC24-42D4-AB60-52D889CDCA33}" type="slidenum">
              <a:rPr lang="en-US" altLang="en-US" sz="1200">
                <a:solidFill>
                  <a:srgbClr val="717171"/>
                </a:solidFill>
              </a:rPr>
              <a:pPr>
                <a:buFontTx/>
                <a:buNone/>
              </a:pPr>
              <a:t>24</a:t>
            </a:fld>
            <a:endParaRPr lang="en-US" altLang="en-US" sz="1200" dirty="0">
              <a:solidFill>
                <a:srgbClr val="71717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676400"/>
            <a:ext cx="4160487" cy="2895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3CA38A6A-56D0-4FA9-A931-B5DCE6EF18DD}" type="slidenum">
              <a:rPr lang="en-US" altLang="en-US" sz="1200">
                <a:solidFill>
                  <a:srgbClr val="717171"/>
                </a:solidFill>
              </a:rPr>
              <a:pPr>
                <a:buFontTx/>
                <a:buNone/>
              </a:pPr>
              <a:t>25</a:t>
            </a:fld>
            <a:endParaRPr lang="en-US" altLang="en-US" sz="1200" dirty="0">
              <a:solidFill>
                <a:srgbClr val="717171"/>
              </a:solidFill>
            </a:endParaRPr>
          </a:p>
        </p:txBody>
      </p:sp>
      <p:sp>
        <p:nvSpPr>
          <p:cNvPr id="55299" name="Rectangle 2"/>
          <p:cNvSpPr>
            <a:spLocks noGrp="1" noRot="1" noChangeArrowheads="1"/>
          </p:cNvSpPr>
          <p:nvPr>
            <p:ph type="title" idx="4294967295"/>
          </p:nvPr>
        </p:nvSpPr>
        <p:spPr>
          <a:xfrm>
            <a:off x="228600" y="228600"/>
            <a:ext cx="5791200" cy="868362"/>
          </a:xfrm>
        </p:spPr>
        <p:txBody>
          <a:bodyPr/>
          <a:lstStyle/>
          <a:p>
            <a:r>
              <a:rPr lang="en-US" altLang="en-US" dirty="0"/>
              <a:t>COPD: Medical Nutrition Therapy</a:t>
            </a:r>
          </a:p>
        </p:txBody>
      </p:sp>
      <p:sp>
        <p:nvSpPr>
          <p:cNvPr id="55300" name="Rectangle 3"/>
          <p:cNvSpPr>
            <a:spLocks noGrp="1" noChangeArrowheads="1"/>
          </p:cNvSpPr>
          <p:nvPr>
            <p:ph sz="quarter" idx="4294967295"/>
          </p:nvPr>
        </p:nvSpPr>
        <p:spPr>
          <a:xfrm>
            <a:off x="457200" y="1166018"/>
            <a:ext cx="8229600" cy="4525963"/>
          </a:xfrm>
        </p:spPr>
        <p:txBody>
          <a:bodyPr/>
          <a:lstStyle/>
          <a:p>
            <a:pPr>
              <a:lnSpc>
                <a:spcPct val="90000"/>
              </a:lnSpc>
              <a:buFont typeface="Wingdings" panose="05000000000000000000" pitchFamily="2" charset="2"/>
              <a:buNone/>
            </a:pPr>
            <a:r>
              <a:rPr lang="en-US" altLang="en-US" sz="2800" dirty="0">
                <a:solidFill>
                  <a:srgbClr val="717171"/>
                </a:solidFill>
              </a:rPr>
              <a:t>The registered dietitian nutritionist (RDN) should provide MNT to adults with COPD to improve patient outcomes. Evidence indicates that MNT intervention provided by an RDN (or international equivalent) as part of a multidisciplinary program was effective in improving body weight status, quality of life, exercise capacity and body composition outcomes in adults with COPD. </a:t>
            </a:r>
            <a:endParaRPr lang="en-US" altLang="en-US" sz="2800" b="1" dirty="0">
              <a:solidFill>
                <a:srgbClr val="717171"/>
              </a:solidFill>
            </a:endParaRP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Strong</a:t>
            </a:r>
          </a:p>
          <a:p>
            <a:pPr>
              <a:lnSpc>
                <a:spcPct val="90000"/>
              </a:lnSpc>
              <a:buFont typeface="Wingdings" panose="05000000000000000000" pitchFamily="2" charset="2"/>
              <a:buNone/>
            </a:pPr>
            <a:r>
              <a:rPr lang="en-US" altLang="en-US" sz="2000" b="1" dirty="0">
                <a:solidFill>
                  <a:srgbClr val="CC9900"/>
                </a:solidFill>
              </a:rPr>
              <a:t>Imperative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A7CB8F1A-40F7-4D92-A3B2-2471F0E25DB5}" type="slidenum">
              <a:rPr lang="en-US" altLang="en-US" sz="1200">
                <a:solidFill>
                  <a:srgbClr val="717171"/>
                </a:solidFill>
              </a:rPr>
              <a:pPr>
                <a:buFontTx/>
                <a:buNone/>
              </a:pPr>
              <a:t>26</a:t>
            </a:fld>
            <a:endParaRPr lang="en-US" altLang="en-US" sz="1200" dirty="0">
              <a:solidFill>
                <a:srgbClr val="717171"/>
              </a:solidFill>
            </a:endParaRPr>
          </a:p>
        </p:txBody>
      </p:sp>
      <p:sp>
        <p:nvSpPr>
          <p:cNvPr id="56323" name="Rectangle 2"/>
          <p:cNvSpPr>
            <a:spLocks noGrp="1" noRot="1" noChangeArrowheads="1"/>
          </p:cNvSpPr>
          <p:nvPr>
            <p:ph type="title" idx="4294967295"/>
          </p:nvPr>
        </p:nvSpPr>
        <p:spPr>
          <a:xfrm>
            <a:off x="228600" y="304800"/>
            <a:ext cx="6019800" cy="639763"/>
          </a:xfrm>
        </p:spPr>
        <p:txBody>
          <a:bodyPr/>
          <a:lstStyle/>
          <a:p>
            <a:r>
              <a:rPr lang="en-US" altLang="en-US" dirty="0"/>
              <a:t>COPD: Energy Prescription</a:t>
            </a:r>
          </a:p>
        </p:txBody>
      </p:sp>
      <p:sp>
        <p:nvSpPr>
          <p:cNvPr id="56324" name="Rectangle 3"/>
          <p:cNvSpPr>
            <a:spLocks noGrp="1" noChangeArrowheads="1"/>
          </p:cNvSpPr>
          <p:nvPr>
            <p:ph sz="quarter" idx="4294967295"/>
          </p:nvPr>
        </p:nvSpPr>
        <p:spPr>
          <a:xfrm>
            <a:off x="306029" y="929815"/>
            <a:ext cx="8531942" cy="4632785"/>
          </a:xfrm>
        </p:spPr>
        <p:txBody>
          <a:bodyPr/>
          <a:lstStyle/>
          <a:p>
            <a:pPr>
              <a:lnSpc>
                <a:spcPct val="90000"/>
              </a:lnSpc>
              <a:buFont typeface="Wingdings" panose="05000000000000000000" pitchFamily="2" charset="2"/>
              <a:buNone/>
            </a:pPr>
            <a:r>
              <a:rPr lang="en-US" altLang="en-US" sz="2000" dirty="0">
                <a:solidFill>
                  <a:srgbClr val="717171"/>
                </a:solidFill>
              </a:rPr>
              <a:t>For adults with COPD, the RDN should individualize the calorie prescription based on a nutrition assessment of energy intake, body weight and estimated energy needs to achieve and maintain an optimal weight status. Strong evidence indicates that the lowest body mass index (BMI) groups had higher mortality rates when compared to higher BMI groups. A BMI classification of approximately 25.0kg/m2 to 29.99kg/m2 appeared to lower risk of mortality when compared to both higher and lower BMI classifications. Furthermore, fair evidence suggests that higher energy intakes improved dyspnea scores and also showed a beneficial but less robust relationship with functional status, healthcare utilization or duration of illness. In primarily unadjusted results, fair evidence suggests a positive association between BMI and FEV1 percentage predicted and FEV1/forced vital capacity (FVC). An increasing BMI was also shown to reduce the longitudinal declines in these measures over time.</a:t>
            </a: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Fair</a:t>
            </a:r>
          </a:p>
          <a:p>
            <a:pPr>
              <a:lnSpc>
                <a:spcPct val="90000"/>
              </a:lnSpc>
              <a:buFont typeface="Wingdings" panose="05000000000000000000" pitchFamily="2" charset="2"/>
              <a:buNone/>
            </a:pPr>
            <a:r>
              <a:rPr lang="en-US" altLang="en-US" sz="2000" b="1" dirty="0">
                <a:solidFill>
                  <a:srgbClr val="CC9900"/>
                </a:solidFill>
              </a:rPr>
              <a:t>Imperative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A32826F6-EAE2-46E3-AD9C-6720257EB218}" type="slidenum">
              <a:rPr lang="en-US" altLang="en-US" sz="1200">
                <a:solidFill>
                  <a:srgbClr val="717171"/>
                </a:solidFill>
              </a:rPr>
              <a:pPr>
                <a:buFontTx/>
                <a:buNone/>
              </a:pPr>
              <a:t>27</a:t>
            </a:fld>
            <a:endParaRPr lang="en-US" altLang="en-US" sz="1200" dirty="0">
              <a:solidFill>
                <a:srgbClr val="717171"/>
              </a:solidFill>
            </a:endParaRPr>
          </a:p>
        </p:txBody>
      </p:sp>
      <p:sp>
        <p:nvSpPr>
          <p:cNvPr id="57347" name="Rectangle 2"/>
          <p:cNvSpPr>
            <a:spLocks noGrp="1" noRot="1" noChangeArrowheads="1"/>
          </p:cNvSpPr>
          <p:nvPr>
            <p:ph type="title" idx="4294967295"/>
          </p:nvPr>
        </p:nvSpPr>
        <p:spPr>
          <a:xfrm>
            <a:off x="304800" y="400665"/>
            <a:ext cx="5943600" cy="914400"/>
          </a:xfrm>
        </p:spPr>
        <p:txBody>
          <a:bodyPr/>
          <a:lstStyle/>
          <a:p>
            <a:r>
              <a:rPr lang="en-US" altLang="en-US" dirty="0"/>
              <a:t>COPD: Macronutrient Composition (Percentage Distribution)</a:t>
            </a:r>
          </a:p>
        </p:txBody>
      </p:sp>
      <p:sp>
        <p:nvSpPr>
          <p:cNvPr id="57348" name="Rectangle 3"/>
          <p:cNvSpPr>
            <a:spLocks noGrp="1" noChangeArrowheads="1"/>
          </p:cNvSpPr>
          <p:nvPr>
            <p:ph sz="quarter" idx="4294967295"/>
          </p:nvPr>
        </p:nvSpPr>
        <p:spPr>
          <a:xfrm>
            <a:off x="457200" y="1371600"/>
            <a:ext cx="8229600" cy="4525963"/>
          </a:xfrm>
        </p:spPr>
        <p:txBody>
          <a:bodyPr/>
          <a:lstStyle/>
          <a:p>
            <a:pPr>
              <a:lnSpc>
                <a:spcPct val="90000"/>
              </a:lnSpc>
              <a:buFont typeface="Wingdings" panose="05000000000000000000" pitchFamily="2" charset="2"/>
              <a:buNone/>
            </a:pPr>
            <a:r>
              <a:rPr lang="en-US" altLang="en-US" sz="2800" dirty="0">
                <a:solidFill>
                  <a:srgbClr val="717171"/>
                </a:solidFill>
              </a:rPr>
              <a:t>The RDN should individualize the macronutrient composition of the diet based on nutrition assessment. Limited evidence examining the impact of macronutrient distribution did not confirm an ideal percentage distribution of carbohydrates, protein and fat, or if macronutrient distribution should be different for adults with COPD. </a:t>
            </a:r>
            <a:endParaRPr lang="en-US" altLang="en-US" sz="2800" b="1" dirty="0">
              <a:solidFill>
                <a:srgbClr val="717171"/>
              </a:solidFill>
            </a:endParaRP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Fair</a:t>
            </a:r>
          </a:p>
          <a:p>
            <a:pPr>
              <a:lnSpc>
                <a:spcPct val="90000"/>
              </a:lnSpc>
              <a:buFont typeface="Wingdings" panose="05000000000000000000" pitchFamily="2" charset="2"/>
              <a:buNone/>
            </a:pPr>
            <a:r>
              <a:rPr lang="en-US" altLang="en-US" sz="2000" b="1" dirty="0">
                <a:solidFill>
                  <a:srgbClr val="CC9900"/>
                </a:solidFill>
              </a:rPr>
              <a:t>Imperative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28DCD012-5364-4775-ACB5-24E23F8DD04B}" type="slidenum">
              <a:rPr lang="en-US" altLang="en-US" sz="1200">
                <a:solidFill>
                  <a:srgbClr val="717171"/>
                </a:solidFill>
              </a:rPr>
              <a:pPr>
                <a:buFontTx/>
                <a:buNone/>
              </a:pPr>
              <a:t>28</a:t>
            </a:fld>
            <a:endParaRPr lang="en-US" altLang="en-US" sz="1200" dirty="0">
              <a:solidFill>
                <a:srgbClr val="717171"/>
              </a:solidFill>
            </a:endParaRPr>
          </a:p>
        </p:txBody>
      </p:sp>
      <p:sp>
        <p:nvSpPr>
          <p:cNvPr id="58371" name="Rectangle 2"/>
          <p:cNvSpPr>
            <a:spLocks noGrp="1" noRot="1" noChangeArrowheads="1"/>
          </p:cNvSpPr>
          <p:nvPr>
            <p:ph type="title" idx="4294967295"/>
          </p:nvPr>
        </p:nvSpPr>
        <p:spPr>
          <a:xfrm>
            <a:off x="152400" y="449097"/>
            <a:ext cx="7620000" cy="868362"/>
          </a:xfrm>
        </p:spPr>
        <p:txBody>
          <a:bodyPr/>
          <a:lstStyle/>
          <a:p>
            <a:r>
              <a:rPr lang="en-US" altLang="en-US" sz="2800" dirty="0"/>
              <a:t>COPD: Vitamin D Supplementation for</a:t>
            </a:r>
            <a:br>
              <a:rPr lang="en-US" altLang="en-US" sz="2800" dirty="0"/>
            </a:br>
            <a:r>
              <a:rPr lang="en-US" altLang="en-US" sz="2800" dirty="0"/>
              <a:t> Serum 25(OH)D Levels 10ng/ml or Lower</a:t>
            </a:r>
          </a:p>
        </p:txBody>
      </p:sp>
      <p:sp>
        <p:nvSpPr>
          <p:cNvPr id="58372" name="Rectangle 3"/>
          <p:cNvSpPr>
            <a:spLocks noGrp="1" noChangeArrowheads="1"/>
          </p:cNvSpPr>
          <p:nvPr>
            <p:ph sz="quarter" idx="4294967295"/>
          </p:nvPr>
        </p:nvSpPr>
        <p:spPr>
          <a:xfrm>
            <a:off x="457200" y="1447800"/>
            <a:ext cx="8229600" cy="4525963"/>
          </a:xfrm>
        </p:spPr>
        <p:txBody>
          <a:bodyPr/>
          <a:lstStyle/>
          <a:p>
            <a:pPr>
              <a:lnSpc>
                <a:spcPct val="90000"/>
              </a:lnSpc>
              <a:buFont typeface="Wingdings" panose="05000000000000000000" pitchFamily="2" charset="2"/>
              <a:buNone/>
            </a:pPr>
            <a:r>
              <a:rPr lang="en-US" altLang="en-US" sz="2800" dirty="0">
                <a:solidFill>
                  <a:srgbClr val="717171"/>
                </a:solidFill>
              </a:rPr>
              <a:t>If an adult with COPD has baseline serum 25(OH)D levels ≤10ng per ml, the RDN should advise vitamin D supplementation to optimize serum 25(OH)D status. Evidence from adults with COPD with baseline serum 25(OH)D levels ≤10ng per ml, showed that vitamin D supplementation decreased exacerbations.</a:t>
            </a:r>
            <a:endParaRPr lang="en-US" altLang="en-US" sz="2800" b="1" dirty="0">
              <a:solidFill>
                <a:srgbClr val="717171"/>
              </a:solidFill>
            </a:endParaRPr>
          </a:p>
          <a:p>
            <a:pPr>
              <a:lnSpc>
                <a:spcPct val="90000"/>
              </a:lnSpc>
              <a:buFont typeface="Wingdings" panose="05000000000000000000" pitchFamily="2" charset="2"/>
              <a:buNone/>
            </a:pPr>
            <a:endParaRPr lang="en-US" altLang="en-US" sz="2000" b="1" dirty="0">
              <a:solidFill>
                <a:srgbClr val="717171"/>
              </a:solidFill>
            </a:endParaRPr>
          </a:p>
          <a:p>
            <a:pPr>
              <a:lnSpc>
                <a:spcPct val="90000"/>
              </a:lnSpc>
              <a:buFont typeface="Wingdings" panose="05000000000000000000" pitchFamily="2" charset="2"/>
              <a:buNone/>
            </a:pPr>
            <a:r>
              <a:rPr lang="en-US" altLang="en-US" sz="2000" b="1" dirty="0">
                <a:solidFill>
                  <a:srgbClr val="CC9900"/>
                </a:solidFill>
              </a:rPr>
              <a:t>Fair</a:t>
            </a:r>
          </a:p>
          <a:p>
            <a:pPr>
              <a:lnSpc>
                <a:spcPct val="90000"/>
              </a:lnSpc>
              <a:buFont typeface="Wingdings" panose="05000000000000000000" pitchFamily="2" charset="2"/>
              <a:buNone/>
            </a:pPr>
            <a:r>
              <a:rPr lang="en-US" altLang="en-US" sz="2000" b="1" dirty="0">
                <a:solidFill>
                  <a:srgbClr val="CC9900"/>
                </a:solidFill>
              </a:rPr>
              <a:t>Conditional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526C0649-3A80-4F43-BD08-2E0D033D2B63}" type="slidenum">
              <a:rPr lang="en-US" altLang="en-US" sz="1200">
                <a:solidFill>
                  <a:srgbClr val="717171"/>
                </a:solidFill>
              </a:rPr>
              <a:pPr>
                <a:buFontTx/>
                <a:buNone/>
              </a:pPr>
              <a:t>29</a:t>
            </a:fld>
            <a:endParaRPr lang="en-US" altLang="en-US" sz="1200" dirty="0">
              <a:solidFill>
                <a:srgbClr val="717171"/>
              </a:solidFill>
            </a:endParaRPr>
          </a:p>
        </p:txBody>
      </p:sp>
      <p:sp>
        <p:nvSpPr>
          <p:cNvPr id="59395" name="Rectangle 2"/>
          <p:cNvSpPr>
            <a:spLocks noGrp="1" noRot="1" noChangeArrowheads="1"/>
          </p:cNvSpPr>
          <p:nvPr>
            <p:ph type="title" idx="4294967295"/>
          </p:nvPr>
        </p:nvSpPr>
        <p:spPr>
          <a:xfrm>
            <a:off x="228600" y="388937"/>
            <a:ext cx="6553200" cy="990600"/>
          </a:xfrm>
        </p:spPr>
        <p:txBody>
          <a:bodyPr/>
          <a:lstStyle/>
          <a:p>
            <a:r>
              <a:rPr lang="en-US" altLang="en-US" sz="2800" dirty="0"/>
              <a:t>COPD: Vitamin D Supplementation for Serum 25(OH)D Levels 11-29ng/ml</a:t>
            </a:r>
          </a:p>
        </p:txBody>
      </p:sp>
      <p:sp>
        <p:nvSpPr>
          <p:cNvPr id="48132" name="Rectangle 3"/>
          <p:cNvSpPr>
            <a:spLocks noGrp="1" noChangeArrowheads="1"/>
          </p:cNvSpPr>
          <p:nvPr>
            <p:ph sz="quarter" idx="4294967295"/>
          </p:nvPr>
        </p:nvSpPr>
        <p:spPr>
          <a:xfrm>
            <a:off x="457200" y="1524000"/>
            <a:ext cx="8229600" cy="4525963"/>
          </a:xfrm>
        </p:spPr>
        <p:txBody>
          <a:bodyPr/>
          <a:lstStyle/>
          <a:p>
            <a:pPr>
              <a:lnSpc>
                <a:spcPct val="90000"/>
              </a:lnSpc>
              <a:buFont typeface="Wingdings" pitchFamily="2" charset="2"/>
              <a:buNone/>
              <a:defRPr/>
            </a:pPr>
            <a:r>
              <a:rPr lang="en-US" sz="2400" dirty="0">
                <a:solidFill>
                  <a:schemeClr val="bg1">
                    <a:lumMod val="50000"/>
                  </a:schemeClr>
                </a:solidFill>
              </a:rPr>
              <a:t>If an adult with COPD has baseline serum 25(OH)D levels 11ng to 29ng per ml, the RDN should consider vitamin D supplementation to optimize serum 25(OH)D status. While vitamin D is important for health, evidence indicates that vitamin D supplementation may or may not improve lung function or reduce exacerbations in adults with COPD who have baseline serum levels within this range. Evidence related to the effect of vitamin D supplementation on lung function and exacerbation outcomes yielded mixed findings and depended upon on dosing, dosing frequency and delivery routes, length of intervention and baseline serum 25(OH)D levels. </a:t>
            </a:r>
          </a:p>
          <a:p>
            <a:pPr>
              <a:lnSpc>
                <a:spcPct val="90000"/>
              </a:lnSpc>
              <a:buFont typeface="Wingdings" pitchFamily="2" charset="2"/>
              <a:buNone/>
              <a:defRPr/>
            </a:pPr>
            <a:endParaRPr lang="en-US" sz="2000" b="1" dirty="0">
              <a:solidFill>
                <a:srgbClr val="717171"/>
              </a:solidFill>
            </a:endParaRPr>
          </a:p>
          <a:p>
            <a:pPr>
              <a:lnSpc>
                <a:spcPct val="90000"/>
              </a:lnSpc>
              <a:buFont typeface="Wingdings" pitchFamily="2" charset="2"/>
              <a:buNone/>
              <a:defRPr/>
            </a:pPr>
            <a:r>
              <a:rPr lang="en-US" sz="2000" b="1" dirty="0">
                <a:solidFill>
                  <a:srgbClr val="CC9900"/>
                </a:solidFill>
              </a:rPr>
              <a:t>Fair</a:t>
            </a:r>
          </a:p>
          <a:p>
            <a:pPr>
              <a:lnSpc>
                <a:spcPct val="90000"/>
              </a:lnSpc>
              <a:buFont typeface="Wingdings" pitchFamily="2" charset="2"/>
              <a:buNone/>
              <a:defRPr/>
            </a:pPr>
            <a:r>
              <a:rPr lang="en-US" sz="2000" b="1" dirty="0">
                <a:solidFill>
                  <a:srgbClr val="CC9900"/>
                </a:solidFill>
              </a:rPr>
              <a:t>Conditional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B6A1CB7-FBF9-4006-967F-110D4A7E5798}" type="slidenum">
              <a:rPr lang="en-US" altLang="en-US" sz="1200">
                <a:solidFill>
                  <a:srgbClr val="717171"/>
                </a:solidFill>
              </a:rPr>
              <a:pPr>
                <a:buFontTx/>
                <a:buNone/>
              </a:pPr>
              <a:t>3</a:t>
            </a:fld>
            <a:endParaRPr lang="en-US" altLang="en-US" sz="1200" dirty="0">
              <a:solidFill>
                <a:srgbClr val="717171"/>
              </a:solidFill>
            </a:endParaRPr>
          </a:p>
        </p:txBody>
      </p:sp>
      <p:sp>
        <p:nvSpPr>
          <p:cNvPr id="28674" name="Rectangle 2"/>
          <p:cNvSpPr>
            <a:spLocks noGrp="1" noRot="1" noChangeArrowheads="1"/>
          </p:cNvSpPr>
          <p:nvPr>
            <p:ph type="title" idx="4294967295"/>
          </p:nvPr>
        </p:nvSpPr>
        <p:spPr>
          <a:xfrm>
            <a:off x="228600" y="380999"/>
            <a:ext cx="8229600" cy="563562"/>
          </a:xfrm>
        </p:spPr>
        <p:txBody>
          <a:bodyPr/>
          <a:lstStyle/>
          <a:p>
            <a:pPr eaLnBrk="1" hangingPunct="1"/>
            <a:r>
              <a:rPr lang="en-US" altLang="en-US" dirty="0"/>
              <a:t>Overall Guideline Objective</a:t>
            </a:r>
          </a:p>
        </p:txBody>
      </p:sp>
      <p:sp>
        <p:nvSpPr>
          <p:cNvPr id="28675" name="Rectangle 3"/>
          <p:cNvSpPr>
            <a:spLocks noGrp="1" noChangeArrowheads="1"/>
          </p:cNvSpPr>
          <p:nvPr>
            <p:ph type="body" sz="quarter" idx="4294967295"/>
          </p:nvPr>
        </p:nvSpPr>
        <p:spPr>
          <a:xfrm>
            <a:off x="457200" y="1121568"/>
            <a:ext cx="8229600" cy="4614863"/>
          </a:xfrm>
        </p:spPr>
        <p:txBody>
          <a:bodyPr/>
          <a:lstStyle/>
          <a:p>
            <a:pPr eaLnBrk="1" hangingPunct="1"/>
            <a:r>
              <a:rPr lang="en-US" altLang="en-US" sz="2800" dirty="0">
                <a:solidFill>
                  <a:schemeClr val="bg1">
                    <a:lumMod val="50000"/>
                  </a:schemeClr>
                </a:solidFill>
              </a:rPr>
              <a:t>To provide evidence-based MNT recommendations for adults with COPD that assist in achieving and maintaining optimal weight and improved quality of life.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4"/>
          <p:cNvSpPr>
            <a:spLocks noGrp="1" noRot="1" noChangeArrowheads="1"/>
          </p:cNvSpPr>
          <p:nvPr>
            <p:ph type="title"/>
          </p:nvPr>
        </p:nvSpPr>
        <p:spPr>
          <a:xfrm>
            <a:off x="533400" y="1066800"/>
            <a:ext cx="4648200" cy="4876800"/>
          </a:xfrm>
        </p:spPr>
        <p:txBody>
          <a:bodyPr/>
          <a:lstStyle/>
          <a:p>
            <a:r>
              <a:rPr lang="en-US" altLang="en-US" sz="6000" dirty="0"/>
              <a:t>Nutrition Monitoring and Evaluation</a:t>
            </a:r>
          </a:p>
        </p:txBody>
      </p:sp>
      <p:sp>
        <p:nvSpPr>
          <p:cNvPr id="6861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9B91A4F-CD70-40CD-9F6C-9ACC46ED8C21}" type="slidenum">
              <a:rPr lang="en-US" altLang="en-US" sz="1200">
                <a:solidFill>
                  <a:srgbClr val="717171"/>
                </a:solidFill>
              </a:rPr>
              <a:pPr>
                <a:buFontTx/>
                <a:buNone/>
              </a:pPr>
              <a:t>30</a:t>
            </a:fld>
            <a:endParaRPr lang="en-US" altLang="en-US" sz="1200" dirty="0">
              <a:solidFill>
                <a:srgbClr val="71717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445967"/>
            <a:ext cx="3112590" cy="464893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E6FE8F35-5734-4A3B-AABE-5920A3368062}" type="slidenum">
              <a:rPr lang="en-US" altLang="en-US" sz="1200">
                <a:solidFill>
                  <a:srgbClr val="717171"/>
                </a:solidFill>
              </a:rPr>
              <a:pPr>
                <a:buFontTx/>
                <a:buNone/>
              </a:pPr>
              <a:t>31</a:t>
            </a:fld>
            <a:endParaRPr lang="en-US" altLang="en-US" sz="1200" dirty="0">
              <a:solidFill>
                <a:srgbClr val="717171"/>
              </a:solidFill>
            </a:endParaRPr>
          </a:p>
        </p:txBody>
      </p:sp>
      <p:sp>
        <p:nvSpPr>
          <p:cNvPr id="69635" name="Rectangle 2"/>
          <p:cNvSpPr>
            <a:spLocks noGrp="1" noRot="1" noChangeArrowheads="1"/>
          </p:cNvSpPr>
          <p:nvPr>
            <p:ph type="title" idx="4294967295"/>
          </p:nvPr>
        </p:nvSpPr>
        <p:spPr>
          <a:xfrm>
            <a:off x="228600" y="381000"/>
            <a:ext cx="6705600" cy="914400"/>
          </a:xfrm>
        </p:spPr>
        <p:txBody>
          <a:bodyPr/>
          <a:lstStyle/>
          <a:p>
            <a:r>
              <a:rPr lang="en-US" altLang="en-US" dirty="0"/>
              <a:t>COPD: Monitor and Evaluate Intake and Body Weight for Energy Needs</a:t>
            </a:r>
          </a:p>
        </p:txBody>
      </p:sp>
      <p:sp>
        <p:nvSpPr>
          <p:cNvPr id="69636" name="Rectangle 3"/>
          <p:cNvSpPr>
            <a:spLocks noGrp="1" noChangeArrowheads="1"/>
          </p:cNvSpPr>
          <p:nvPr>
            <p:ph sz="quarter" idx="4294967295"/>
          </p:nvPr>
        </p:nvSpPr>
        <p:spPr>
          <a:xfrm>
            <a:off x="457200" y="1371600"/>
            <a:ext cx="8229600" cy="4800600"/>
          </a:xfrm>
        </p:spPr>
        <p:txBody>
          <a:bodyPr/>
          <a:lstStyle/>
          <a:p>
            <a:pPr>
              <a:lnSpc>
                <a:spcPct val="80000"/>
              </a:lnSpc>
              <a:buFont typeface="Wingdings" panose="05000000000000000000" pitchFamily="2" charset="2"/>
              <a:buNone/>
            </a:pPr>
            <a:r>
              <a:rPr lang="en-US" altLang="en-US" sz="2100" dirty="0">
                <a:solidFill>
                  <a:srgbClr val="717171"/>
                </a:solidFill>
              </a:rPr>
              <a:t>For adults with COPD, the RDN should routinely monitor and evaluate body weight (BW) status and energy intake and adjust the estimated calorie prescription to achieve or maintain an optimal weight. Evidence suggests an association between BW status and both mortality and lung function in adults with COPD. Strong evidence indicates that the lowest BMI groups had higher mortality rates when compared to higher BMI groups. Furthermore, a BMI classification of approximately 25.0kg/m2 to 29.99kg/m2 appeared to lower risk of mortality when compared to both higher and lower BMI classifications. In primarily unadjusted results, fair evidence suggests that BMI was positively associated with FEV1 percentage predicted and FEV1/forced vital capacity (FVC). An increasing BMI was also shown to reduce longitudinal declines in these measures over time. Fair evidence was also found showing improvement in dyspnea scores with higher energy intakes. </a:t>
            </a:r>
          </a:p>
          <a:p>
            <a:pPr>
              <a:lnSpc>
                <a:spcPct val="80000"/>
              </a:lnSpc>
              <a:buFont typeface="Wingdings" panose="05000000000000000000" pitchFamily="2" charset="2"/>
              <a:buNone/>
            </a:pPr>
            <a:endParaRPr lang="en-US" altLang="en-US" sz="2400" b="1" dirty="0"/>
          </a:p>
          <a:p>
            <a:pPr>
              <a:lnSpc>
                <a:spcPct val="80000"/>
              </a:lnSpc>
              <a:buFont typeface="Wingdings" panose="05000000000000000000" pitchFamily="2" charset="2"/>
              <a:buNone/>
            </a:pPr>
            <a:r>
              <a:rPr lang="en-US" altLang="en-US" sz="2000" b="1" dirty="0">
                <a:solidFill>
                  <a:srgbClr val="CC9900"/>
                </a:solidFill>
              </a:rPr>
              <a:t>Fair</a:t>
            </a:r>
          </a:p>
          <a:p>
            <a:pPr>
              <a:lnSpc>
                <a:spcPct val="80000"/>
              </a:lnSpc>
              <a:buFont typeface="Wingdings" panose="05000000000000000000" pitchFamily="2" charset="2"/>
              <a:buNone/>
            </a:pPr>
            <a:r>
              <a:rPr lang="en-US" altLang="en-US" sz="2000" b="1" dirty="0">
                <a:solidFill>
                  <a:srgbClr val="CC9900"/>
                </a:solidFill>
              </a:rPr>
              <a:t>Imperative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37507FCC-EF6F-47D3-9F18-E0D65626E190}" type="slidenum">
              <a:rPr lang="en-US" altLang="en-US" sz="1200">
                <a:solidFill>
                  <a:srgbClr val="717171"/>
                </a:solidFill>
              </a:rPr>
              <a:pPr>
                <a:buFontTx/>
                <a:buNone/>
              </a:pPr>
              <a:t>32</a:t>
            </a:fld>
            <a:endParaRPr lang="en-US" altLang="en-US" sz="1200" dirty="0">
              <a:solidFill>
                <a:srgbClr val="717171"/>
              </a:solidFill>
            </a:endParaRPr>
          </a:p>
        </p:txBody>
      </p:sp>
      <p:sp>
        <p:nvSpPr>
          <p:cNvPr id="70659" name="Rectangle 2"/>
          <p:cNvSpPr>
            <a:spLocks noGrp="1" noRot="1" noChangeArrowheads="1"/>
          </p:cNvSpPr>
          <p:nvPr>
            <p:ph type="title" idx="4294967295"/>
          </p:nvPr>
        </p:nvSpPr>
        <p:spPr>
          <a:xfrm>
            <a:off x="381000" y="457200"/>
            <a:ext cx="6934200" cy="762000"/>
          </a:xfrm>
        </p:spPr>
        <p:txBody>
          <a:bodyPr/>
          <a:lstStyle/>
          <a:p>
            <a:r>
              <a:rPr lang="en-US" altLang="en-US" dirty="0"/>
              <a:t>COPD: Monitor and Evaluate </a:t>
            </a:r>
            <a:br>
              <a:rPr lang="en-US" altLang="en-US" dirty="0"/>
            </a:br>
            <a:r>
              <a:rPr lang="en-US" altLang="en-US" dirty="0"/>
              <a:t>Serum 25(OH)D Levels</a:t>
            </a:r>
          </a:p>
        </p:txBody>
      </p:sp>
      <p:sp>
        <p:nvSpPr>
          <p:cNvPr id="70660" name="Rectangle 3"/>
          <p:cNvSpPr>
            <a:spLocks noGrp="1" noChangeArrowheads="1"/>
          </p:cNvSpPr>
          <p:nvPr>
            <p:ph sz="quarter" idx="4294967295"/>
          </p:nvPr>
        </p:nvSpPr>
        <p:spPr>
          <a:xfrm>
            <a:off x="762000" y="1600200"/>
            <a:ext cx="7467600" cy="4297363"/>
          </a:xfrm>
        </p:spPr>
        <p:txBody>
          <a:bodyPr/>
          <a:lstStyle/>
          <a:p>
            <a:pPr>
              <a:lnSpc>
                <a:spcPct val="80000"/>
              </a:lnSpc>
              <a:buFont typeface="Wingdings" panose="05000000000000000000" pitchFamily="2" charset="2"/>
              <a:buNone/>
            </a:pPr>
            <a:r>
              <a:rPr lang="en-US" altLang="en-US" sz="2800" dirty="0">
                <a:solidFill>
                  <a:srgbClr val="717171"/>
                </a:solidFill>
              </a:rPr>
              <a:t>The RDN should periodically check serum 25(OH)D levels in adults with COPD as part of a routine nutrition monitoring and evaluation. Evidence from 60% of studies reviewed found positive associations between serum 25(OH)D and lung function measures. </a:t>
            </a:r>
            <a:endParaRPr lang="en-US" altLang="en-US" sz="2800" b="1" dirty="0">
              <a:solidFill>
                <a:srgbClr val="717171"/>
              </a:solidFill>
            </a:endParaRPr>
          </a:p>
          <a:p>
            <a:pPr>
              <a:lnSpc>
                <a:spcPct val="80000"/>
              </a:lnSpc>
              <a:buFont typeface="Wingdings" panose="05000000000000000000" pitchFamily="2" charset="2"/>
              <a:buNone/>
            </a:pPr>
            <a:endParaRPr lang="en-US" altLang="en-US" sz="2400" b="1" dirty="0"/>
          </a:p>
          <a:p>
            <a:pPr>
              <a:lnSpc>
                <a:spcPct val="80000"/>
              </a:lnSpc>
              <a:buFont typeface="Wingdings" panose="05000000000000000000" pitchFamily="2" charset="2"/>
              <a:buNone/>
            </a:pPr>
            <a:r>
              <a:rPr lang="en-US" altLang="en-US" sz="2000" b="1" dirty="0">
                <a:solidFill>
                  <a:srgbClr val="CC9900"/>
                </a:solidFill>
              </a:rPr>
              <a:t>Fair</a:t>
            </a:r>
          </a:p>
          <a:p>
            <a:pPr>
              <a:lnSpc>
                <a:spcPct val="80000"/>
              </a:lnSpc>
              <a:buFont typeface="Wingdings" panose="05000000000000000000" pitchFamily="2" charset="2"/>
              <a:buNone/>
            </a:pPr>
            <a:r>
              <a:rPr lang="en-US" altLang="en-US" sz="2000" b="1" dirty="0">
                <a:solidFill>
                  <a:srgbClr val="CC9900"/>
                </a:solidFill>
              </a:rPr>
              <a:t>Imperative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DB87A067-CD0C-49B9-B222-67A73DF584C4}" type="slidenum">
              <a:rPr lang="en-US" altLang="en-US" sz="1200">
                <a:solidFill>
                  <a:srgbClr val="717171"/>
                </a:solidFill>
              </a:rPr>
              <a:pPr>
                <a:buFontTx/>
                <a:buNone/>
              </a:pPr>
              <a:t>33</a:t>
            </a:fld>
            <a:endParaRPr lang="en-US" altLang="en-US" sz="1200" dirty="0">
              <a:solidFill>
                <a:srgbClr val="717171"/>
              </a:solidFill>
            </a:endParaRPr>
          </a:p>
        </p:txBody>
      </p:sp>
      <p:sp>
        <p:nvSpPr>
          <p:cNvPr id="71683" name="Rectangle 2"/>
          <p:cNvSpPr>
            <a:spLocks noGrp="1" noRot="1" noChangeArrowheads="1"/>
          </p:cNvSpPr>
          <p:nvPr>
            <p:ph type="title" idx="4294967295"/>
          </p:nvPr>
        </p:nvSpPr>
        <p:spPr>
          <a:xfrm>
            <a:off x="228600" y="381000"/>
            <a:ext cx="6172200" cy="838200"/>
          </a:xfrm>
        </p:spPr>
        <p:txBody>
          <a:bodyPr/>
          <a:lstStyle/>
          <a:p>
            <a:r>
              <a:rPr lang="en-US" altLang="en-US" dirty="0"/>
              <a:t>COPD: Monitor and Evaluate Effect of Vitamin D Supplementation</a:t>
            </a:r>
          </a:p>
        </p:txBody>
      </p:sp>
      <p:sp>
        <p:nvSpPr>
          <p:cNvPr id="71684" name="Rectangle 3"/>
          <p:cNvSpPr>
            <a:spLocks noGrp="1" noChangeArrowheads="1"/>
          </p:cNvSpPr>
          <p:nvPr>
            <p:ph sz="quarter" idx="4294967295"/>
          </p:nvPr>
        </p:nvSpPr>
        <p:spPr>
          <a:xfrm>
            <a:off x="457200" y="1371600"/>
            <a:ext cx="8229600" cy="4525963"/>
          </a:xfrm>
        </p:spPr>
        <p:txBody>
          <a:bodyPr/>
          <a:lstStyle/>
          <a:p>
            <a:pPr>
              <a:lnSpc>
                <a:spcPct val="80000"/>
              </a:lnSpc>
              <a:buFont typeface="Wingdings" panose="05000000000000000000" pitchFamily="2" charset="2"/>
              <a:buNone/>
            </a:pPr>
            <a:r>
              <a:rPr lang="en-US" altLang="en-US" sz="2200" dirty="0">
                <a:solidFill>
                  <a:srgbClr val="717171"/>
                </a:solidFill>
              </a:rPr>
              <a:t>In adults with COPD who are receiving vitamin D supplementation, the RDN should monitor and evaluate the effect of the supplementation regimen on serum 25(OH)D levels. If baseline (BL) serum 25(OH)D levels were ≤10ng per ml, the RDN should also evaluate the frequency of exacerbations to measure the effectiveness of supplementation. Evidence from adults with COPD with BL serum 25(OH)D levels ≤10ng per ml, showed that vitamin D supplementation decreased exacerbations. While vitamin D is important for general health, vitamin D supplementation in those with BL serum 25(OH)D levels 11ng to 29ng per ml may or may not improve lung function or reduce exacerbations in adults with COPD.</a:t>
            </a:r>
          </a:p>
          <a:p>
            <a:pPr>
              <a:lnSpc>
                <a:spcPct val="80000"/>
              </a:lnSpc>
              <a:buFont typeface="Wingdings" panose="05000000000000000000" pitchFamily="2" charset="2"/>
              <a:buNone/>
            </a:pPr>
            <a:endParaRPr lang="en-US" altLang="en-US" sz="2000" b="1" dirty="0">
              <a:solidFill>
                <a:srgbClr val="717171"/>
              </a:solidFill>
            </a:endParaRPr>
          </a:p>
          <a:p>
            <a:pPr>
              <a:lnSpc>
                <a:spcPct val="80000"/>
              </a:lnSpc>
              <a:buFont typeface="Wingdings" panose="05000000000000000000" pitchFamily="2" charset="2"/>
              <a:buNone/>
            </a:pPr>
            <a:endParaRPr lang="en-US" altLang="en-US" sz="2400" b="1" dirty="0"/>
          </a:p>
          <a:p>
            <a:pPr>
              <a:lnSpc>
                <a:spcPct val="80000"/>
              </a:lnSpc>
              <a:buFont typeface="Wingdings" panose="05000000000000000000" pitchFamily="2" charset="2"/>
              <a:buNone/>
            </a:pPr>
            <a:r>
              <a:rPr lang="en-US" altLang="en-US" sz="2000" b="1" dirty="0">
                <a:solidFill>
                  <a:srgbClr val="CC9900"/>
                </a:solidFill>
              </a:rPr>
              <a:t>Fair</a:t>
            </a:r>
          </a:p>
          <a:p>
            <a:pPr>
              <a:lnSpc>
                <a:spcPct val="80000"/>
              </a:lnSpc>
              <a:buFont typeface="Wingdings" panose="05000000000000000000" pitchFamily="2" charset="2"/>
              <a:buNone/>
            </a:pPr>
            <a:r>
              <a:rPr lang="en-US" altLang="en-US" sz="2000" b="1" dirty="0">
                <a:solidFill>
                  <a:srgbClr val="CC9900"/>
                </a:solidFill>
              </a:rPr>
              <a:t>Conditional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59187DD0-F4A5-496B-84B1-E527458E408B}" type="slidenum">
              <a:rPr lang="en-US" altLang="en-US" sz="1200">
                <a:solidFill>
                  <a:srgbClr val="717171"/>
                </a:solidFill>
              </a:rPr>
              <a:pPr>
                <a:buFontTx/>
                <a:buNone/>
              </a:pPr>
              <a:t>34</a:t>
            </a:fld>
            <a:endParaRPr lang="en-US" altLang="en-US" sz="1200" dirty="0">
              <a:solidFill>
                <a:srgbClr val="717171"/>
              </a:solidFill>
            </a:endParaRPr>
          </a:p>
        </p:txBody>
      </p:sp>
      <p:sp>
        <p:nvSpPr>
          <p:cNvPr id="73730" name="Rectangle 2"/>
          <p:cNvSpPr>
            <a:spLocks noGrp="1" noRot="1" noChangeArrowheads="1"/>
          </p:cNvSpPr>
          <p:nvPr>
            <p:ph type="title" idx="4294967295"/>
          </p:nvPr>
        </p:nvSpPr>
        <p:spPr>
          <a:xfrm>
            <a:off x="304800" y="304800"/>
            <a:ext cx="5943600" cy="563562"/>
          </a:xfrm>
        </p:spPr>
        <p:txBody>
          <a:bodyPr/>
          <a:lstStyle/>
          <a:p>
            <a:r>
              <a:rPr lang="en-US" altLang="en-US" sz="4000" dirty="0"/>
              <a:t>Citation</a:t>
            </a:r>
          </a:p>
        </p:txBody>
      </p:sp>
      <p:sp>
        <p:nvSpPr>
          <p:cNvPr id="73731" name="Rectangle 3"/>
          <p:cNvSpPr>
            <a:spLocks noGrp="1" noChangeArrowheads="1"/>
          </p:cNvSpPr>
          <p:nvPr>
            <p:ph sz="quarter" idx="4294967295"/>
          </p:nvPr>
        </p:nvSpPr>
        <p:spPr>
          <a:xfrm>
            <a:off x="609600" y="1166018"/>
            <a:ext cx="8229600" cy="4525963"/>
          </a:xfrm>
        </p:spPr>
        <p:txBody>
          <a:bodyPr/>
          <a:lstStyle/>
          <a:p>
            <a:pPr>
              <a:lnSpc>
                <a:spcPct val="90000"/>
              </a:lnSpc>
            </a:pPr>
            <a:r>
              <a:rPr lang="en-US" altLang="en-US" sz="2800" dirty="0"/>
              <a:t>Evidence-based Nutrition Practice Guideline on Chronic Obstructive Pulmonary Disease published at </a:t>
            </a:r>
            <a:r>
              <a:rPr lang="en-US" altLang="en-US" sz="2800" dirty="0">
                <a:hlinkClick r:id="rId2"/>
              </a:rPr>
              <a:t>www.andeal.org</a:t>
            </a:r>
            <a:r>
              <a:rPr lang="en-US" altLang="en-US" sz="2800" b="1" dirty="0"/>
              <a:t> </a:t>
            </a:r>
            <a:r>
              <a:rPr lang="en-US" altLang="en-US" sz="2800" dirty="0"/>
              <a:t>and copyrighted by the Academy of Nutrition and Dietetics; accessed on September 20, 2019. </a:t>
            </a:r>
          </a:p>
          <a:p>
            <a:pPr>
              <a:lnSpc>
                <a:spcPct val="90000"/>
              </a:lnSpc>
            </a:pPr>
            <a:endParaRPr lang="en-US"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2E160964-5307-467F-9056-EC26C1E260DF}" type="slidenum">
              <a:rPr lang="en-US" altLang="en-US" sz="1200">
                <a:solidFill>
                  <a:srgbClr val="717171"/>
                </a:solidFill>
              </a:rPr>
              <a:pPr>
                <a:buFontTx/>
                <a:buNone/>
              </a:pPr>
              <a:t>35</a:t>
            </a:fld>
            <a:endParaRPr lang="en-US" altLang="en-US" sz="1200" dirty="0">
              <a:solidFill>
                <a:srgbClr val="717171"/>
              </a:solidFill>
            </a:endParaRPr>
          </a:p>
        </p:txBody>
      </p:sp>
      <p:sp>
        <p:nvSpPr>
          <p:cNvPr id="74754" name="Rectangle 2"/>
          <p:cNvSpPr>
            <a:spLocks noGrp="1" noRot="1" noChangeArrowheads="1"/>
          </p:cNvSpPr>
          <p:nvPr>
            <p:ph type="title" idx="4294967295"/>
          </p:nvPr>
        </p:nvSpPr>
        <p:spPr>
          <a:xfrm>
            <a:off x="228600" y="228600"/>
            <a:ext cx="5943600" cy="563562"/>
          </a:xfrm>
        </p:spPr>
        <p:txBody>
          <a:bodyPr/>
          <a:lstStyle/>
          <a:p>
            <a:r>
              <a:rPr lang="en-US" altLang="en-US" dirty="0"/>
              <a:t>No Implied Endorsement</a:t>
            </a:r>
          </a:p>
        </p:txBody>
      </p:sp>
      <p:sp>
        <p:nvSpPr>
          <p:cNvPr id="74755" name="Rectangle 3"/>
          <p:cNvSpPr>
            <a:spLocks noGrp="1" noChangeArrowheads="1"/>
          </p:cNvSpPr>
          <p:nvPr>
            <p:ph sz="quarter" idx="4294967295"/>
          </p:nvPr>
        </p:nvSpPr>
        <p:spPr>
          <a:xfrm>
            <a:off x="228600" y="861218"/>
            <a:ext cx="8229600" cy="5135563"/>
          </a:xfrm>
        </p:spPr>
        <p:txBody>
          <a:bodyPr/>
          <a:lstStyle/>
          <a:p>
            <a:pPr>
              <a:lnSpc>
                <a:spcPct val="90000"/>
              </a:lnSpc>
              <a:buFont typeface="Wingdings" panose="05000000000000000000" pitchFamily="2" charset="2"/>
              <a:buNone/>
            </a:pPr>
            <a:r>
              <a:rPr lang="en-US" altLang="en-US" sz="2000" b="1" dirty="0"/>
              <a:t>No endorsement</a:t>
            </a:r>
            <a:r>
              <a:rPr lang="en-US" altLang="en-US" sz="2000" dirty="0"/>
              <a:t> by the Academy of Nutrition and Dietetics of any brand-name product or service is intended or should be inferred from a Guideline or from any of its components (including Question, Evidence Summary, Conclusion Statement, Conclusion Statement Grade, Recommendation or Recommendation Rating).</a:t>
            </a:r>
          </a:p>
          <a:p>
            <a:pPr>
              <a:lnSpc>
                <a:spcPct val="90000"/>
              </a:lnSpc>
              <a:buFont typeface="Wingdings" panose="05000000000000000000" pitchFamily="2" charset="2"/>
              <a:buNone/>
            </a:pPr>
            <a:endParaRPr lang="en-US" altLang="en-US" sz="2000" dirty="0"/>
          </a:p>
          <a:p>
            <a:pPr lvl="1">
              <a:lnSpc>
                <a:spcPct val="90000"/>
              </a:lnSpc>
            </a:pPr>
            <a:r>
              <a:rPr lang="en-US" altLang="en-US" sz="1800" dirty="0"/>
              <a:t>Evidence-based Nutrition Practice Guidelines are intended to serve as a synthesis of the best evidence available to inform registered dietitians as they individualize nutrition care for their clients. Guidelines are provided with the express understanding that they do not establish or specify particular standards of care, whether legal, medical or other.</a:t>
            </a:r>
          </a:p>
          <a:p>
            <a:pPr lvl="1">
              <a:lnSpc>
                <a:spcPct val="90000"/>
              </a:lnSpc>
              <a:buFont typeface="Arial" panose="020B0604020202020204" pitchFamily="34" charset="0"/>
              <a:buNone/>
            </a:pPr>
            <a:endParaRPr lang="en-US" altLang="en-US" sz="1800" dirty="0"/>
          </a:p>
          <a:p>
            <a:pPr lvl="1">
              <a:lnSpc>
                <a:spcPct val="90000"/>
              </a:lnSpc>
            </a:pPr>
            <a:r>
              <a:rPr lang="en-US" altLang="en-US" sz="1800" dirty="0"/>
              <a:t>Evidence-based Nutrition Practice Guidelines are intended to summarize best available research as a decision tool for Academy members.</a:t>
            </a:r>
          </a:p>
          <a:p>
            <a:pPr>
              <a:lnSpc>
                <a:spcPct val="90000"/>
              </a:lnSpc>
            </a:pPr>
            <a:endParaRPr lang="en-US" alt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E8DBE018-38EA-425E-BCF7-8685C483E7C0}" type="slidenum">
              <a:rPr lang="en-US" altLang="en-US" sz="1200">
                <a:solidFill>
                  <a:srgbClr val="717171"/>
                </a:solidFill>
              </a:rPr>
              <a:pPr>
                <a:buFontTx/>
                <a:buNone/>
              </a:pPr>
              <a:t>36</a:t>
            </a:fld>
            <a:endParaRPr lang="en-US" altLang="en-US" sz="1200" dirty="0">
              <a:solidFill>
                <a:srgbClr val="717171"/>
              </a:solidFill>
            </a:endParaRPr>
          </a:p>
        </p:txBody>
      </p:sp>
      <p:sp>
        <p:nvSpPr>
          <p:cNvPr id="80898" name="Rectangle 4"/>
          <p:cNvSpPr>
            <a:spLocks noGrp="1" noChangeArrowheads="1"/>
          </p:cNvSpPr>
          <p:nvPr>
            <p:ph type="ctrTitle" idx="4294967295"/>
          </p:nvPr>
        </p:nvSpPr>
        <p:spPr>
          <a:xfrm>
            <a:off x="876300" y="897221"/>
            <a:ext cx="7391400" cy="1311275"/>
          </a:xfrm>
          <a:prstGeom prst="rect">
            <a:avLst/>
          </a:prstGeom>
        </p:spPr>
        <p:txBody>
          <a:bodyPr/>
          <a:lstStyle/>
          <a:p>
            <a:pPr eaLnBrk="1" hangingPunct="1"/>
            <a:r>
              <a:rPr lang="en-US" altLang="en-US" dirty="0"/>
              <a:t>For additional information and to view the complete COPD guideline visit:</a:t>
            </a:r>
          </a:p>
        </p:txBody>
      </p:sp>
      <p:sp>
        <p:nvSpPr>
          <p:cNvPr id="80899" name="Rectangle 5"/>
          <p:cNvSpPr>
            <a:spLocks noGrp="1" noChangeArrowheads="1"/>
          </p:cNvSpPr>
          <p:nvPr>
            <p:ph type="subTitle" idx="4294967295"/>
          </p:nvPr>
        </p:nvSpPr>
        <p:spPr>
          <a:xfrm>
            <a:off x="1752600" y="2057400"/>
            <a:ext cx="5791200" cy="1752600"/>
          </a:xfrm>
          <a:prstGeom prst="rect">
            <a:avLst/>
          </a:prstGeom>
        </p:spPr>
        <p:txBody>
          <a:bodyPr/>
          <a:lstStyle/>
          <a:p>
            <a:pPr eaLnBrk="1" hangingPunct="1"/>
            <a:r>
              <a:rPr lang="en-US" altLang="en-US" sz="4400" dirty="0">
                <a:solidFill>
                  <a:schemeClr val="hlink"/>
                </a:solidFill>
                <a:hlinkClick r:id="rId2"/>
              </a:rPr>
              <a:t>www.andeal.org/copd</a:t>
            </a:r>
            <a:r>
              <a:rPr lang="en-US" altLang="en-US" sz="4400" dirty="0">
                <a:solidFill>
                  <a:schemeClr val="hlink"/>
                </a:solidFill>
              </a:rPr>
              <a:t> </a:t>
            </a:r>
          </a:p>
          <a:p>
            <a:pPr eaLnBrk="1" hangingPunct="1"/>
            <a:endParaRPr lang="en-US" altLang="en-US" sz="4400" dirty="0">
              <a:solidFill>
                <a:schemeClr val="hlink"/>
              </a:solidFill>
            </a:endParaRPr>
          </a:p>
        </p:txBody>
      </p:sp>
      <p:pic>
        <p:nvPicPr>
          <p:cNvPr id="3" name="Picture 2">
            <a:extLst>
              <a:ext uri="{FF2B5EF4-FFF2-40B4-BE49-F238E27FC236}">
                <a16:creationId xmlns:a16="http://schemas.microsoft.com/office/drawing/2014/main" id="{24BD5B85-685D-4CDD-ADC3-AC36DF2297AD}"/>
              </a:ext>
            </a:extLst>
          </p:cNvPr>
          <p:cNvPicPr>
            <a:picLocks noChangeAspect="1"/>
          </p:cNvPicPr>
          <p:nvPr/>
        </p:nvPicPr>
        <p:blipFill>
          <a:blip r:embed="rId3"/>
          <a:stretch>
            <a:fillRect/>
          </a:stretch>
        </p:blipFill>
        <p:spPr>
          <a:xfrm>
            <a:off x="2438400" y="3245581"/>
            <a:ext cx="4572000" cy="297473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A32220-E0F8-48A3-8BAD-C3220F8C8B4A}"/>
              </a:ext>
            </a:extLst>
          </p:cNvPr>
          <p:cNvSpPr>
            <a:spLocks noGrp="1"/>
          </p:cNvSpPr>
          <p:nvPr>
            <p:ph type="sldNum" sz="quarter" idx="11"/>
          </p:nvPr>
        </p:nvSpPr>
        <p:spPr/>
        <p:txBody>
          <a:bodyPr/>
          <a:lstStyle/>
          <a:p>
            <a:pPr>
              <a:defRPr/>
            </a:pPr>
            <a:fld id="{2BA445FB-D208-4F81-90AA-EBE21E6E99F5}" type="slidenum">
              <a:rPr lang="en-US" altLang="en-US" smtClean="0"/>
              <a:pPr>
                <a:defRPr/>
              </a:pPr>
              <a:t>4</a:t>
            </a:fld>
            <a:endParaRPr lang="en-US" altLang="en-US" dirty="0"/>
          </a:p>
        </p:txBody>
      </p:sp>
      <p:sp>
        <p:nvSpPr>
          <p:cNvPr id="2" name="Title 1">
            <a:extLst>
              <a:ext uri="{FF2B5EF4-FFF2-40B4-BE49-F238E27FC236}">
                <a16:creationId xmlns:a16="http://schemas.microsoft.com/office/drawing/2014/main" id="{701F7390-91B9-47E4-8185-E7FEDBB43922}"/>
              </a:ext>
            </a:extLst>
          </p:cNvPr>
          <p:cNvSpPr>
            <a:spLocks noGrp="1"/>
          </p:cNvSpPr>
          <p:nvPr>
            <p:ph type="title" idx="4294967295"/>
          </p:nvPr>
        </p:nvSpPr>
        <p:spPr>
          <a:xfrm>
            <a:off x="228600" y="304800"/>
            <a:ext cx="5943600" cy="563562"/>
          </a:xfrm>
        </p:spPr>
        <p:txBody>
          <a:bodyPr/>
          <a:lstStyle/>
          <a:p>
            <a:r>
              <a:rPr lang="en-US" dirty="0"/>
              <a:t>Specific Objectives</a:t>
            </a:r>
          </a:p>
        </p:txBody>
      </p:sp>
      <p:sp>
        <p:nvSpPr>
          <p:cNvPr id="3" name="Content Placeholder 2">
            <a:extLst>
              <a:ext uri="{FF2B5EF4-FFF2-40B4-BE49-F238E27FC236}">
                <a16:creationId xmlns:a16="http://schemas.microsoft.com/office/drawing/2014/main" id="{C8B5C1F3-66E7-490B-A3F4-B472BBD15CFF}"/>
              </a:ext>
            </a:extLst>
          </p:cNvPr>
          <p:cNvSpPr>
            <a:spLocks noGrp="1"/>
          </p:cNvSpPr>
          <p:nvPr>
            <p:ph sz="quarter" idx="4294967295"/>
          </p:nvPr>
        </p:nvSpPr>
        <p:spPr>
          <a:xfrm>
            <a:off x="228600" y="990600"/>
            <a:ext cx="8686800" cy="5181600"/>
          </a:xfrm>
        </p:spPr>
        <p:txBody>
          <a:bodyPr/>
          <a:lstStyle/>
          <a:p>
            <a:pPr>
              <a:buFont typeface="Arial" panose="020B0604020202020204" pitchFamily="34" charset="0"/>
              <a:buChar char="•"/>
            </a:pPr>
            <a:r>
              <a:rPr lang="en-US" sz="2100" dirty="0"/>
              <a:t>To define evidence-based COPD nutrition recommendations for RDNs that may be carried out in collaboration with other healthcare providers.</a:t>
            </a:r>
          </a:p>
          <a:p>
            <a:pPr>
              <a:buFont typeface="Arial" panose="020B0604020202020204" pitchFamily="34" charset="0"/>
              <a:buChar char="•"/>
            </a:pPr>
            <a:r>
              <a:rPr lang="en-US" sz="2100" dirty="0"/>
              <a:t>To guide practice decisions that integrate medical, nutritional and lifestyle strategies,</a:t>
            </a:r>
          </a:p>
          <a:p>
            <a:pPr>
              <a:buFont typeface="Arial" panose="020B0604020202020204" pitchFamily="34" charset="0"/>
              <a:buChar char="•"/>
            </a:pPr>
            <a:r>
              <a:rPr lang="en-US" sz="2100" dirty="0"/>
              <a:t>To reduce variations in practice among RDNs and other health professionals who may use these guidelines.</a:t>
            </a:r>
          </a:p>
          <a:p>
            <a:pPr>
              <a:buFont typeface="Arial" panose="020B0604020202020204" pitchFamily="34" charset="0"/>
              <a:buChar char="•"/>
            </a:pPr>
            <a:r>
              <a:rPr lang="en-US" sz="2100" dirty="0"/>
              <a:t>To provide the RDN with data to make recommendations to adjust MNT or recommend other therapies to achieve desired outcomes.</a:t>
            </a:r>
          </a:p>
          <a:p>
            <a:pPr>
              <a:buFont typeface="Arial" panose="020B0604020202020204" pitchFamily="34" charset="0"/>
              <a:buChar char="•"/>
            </a:pPr>
            <a:r>
              <a:rPr lang="en-US" sz="2100" dirty="0"/>
              <a:t>To enhance the QOL for the adult with COPD, utilizing customized strategies based on the individual’s preferences, lifestyle and goals.</a:t>
            </a:r>
          </a:p>
          <a:p>
            <a:pPr>
              <a:buFont typeface="Arial" panose="020B0604020202020204" pitchFamily="34" charset="0"/>
              <a:buChar char="•"/>
            </a:pPr>
            <a:r>
              <a:rPr lang="en-US" sz="2100" dirty="0"/>
              <a:t>To develop content for intervention that can be tested for impact on clinical outcomes.</a:t>
            </a:r>
          </a:p>
          <a:p>
            <a:pPr>
              <a:buFont typeface="Arial" panose="020B0604020202020204" pitchFamily="34" charset="0"/>
              <a:buChar char="•"/>
            </a:pPr>
            <a:r>
              <a:rPr lang="en-US" sz="2100" dirty="0"/>
              <a:t>To define the highest quality of care within cost constraints of the current healthcare environment.</a:t>
            </a:r>
          </a:p>
        </p:txBody>
      </p:sp>
    </p:spTree>
    <p:extLst>
      <p:ext uri="{BB962C8B-B14F-4D97-AF65-F5344CB8AC3E}">
        <p14:creationId xmlns:p14="http://schemas.microsoft.com/office/powerpoint/2010/main" val="418820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B00CB784-3A81-44A0-B493-4B45DCB3377D}" type="slidenum">
              <a:rPr lang="en-US" altLang="en-US" sz="1200">
                <a:solidFill>
                  <a:srgbClr val="717171"/>
                </a:solidFill>
              </a:rPr>
              <a:pPr>
                <a:buFontTx/>
                <a:buNone/>
              </a:pPr>
              <a:t>5</a:t>
            </a:fld>
            <a:endParaRPr lang="en-US" altLang="en-US" sz="1200" dirty="0">
              <a:solidFill>
                <a:srgbClr val="717171"/>
              </a:solidFill>
            </a:endParaRPr>
          </a:p>
        </p:txBody>
      </p:sp>
      <p:sp>
        <p:nvSpPr>
          <p:cNvPr id="29698" name="Rectangle 2"/>
          <p:cNvSpPr>
            <a:spLocks noGrp="1" noRot="1" noChangeArrowheads="1"/>
          </p:cNvSpPr>
          <p:nvPr>
            <p:ph type="title" idx="4294967295"/>
          </p:nvPr>
        </p:nvSpPr>
        <p:spPr>
          <a:xfrm>
            <a:off x="304800" y="304800"/>
            <a:ext cx="5791200" cy="563562"/>
          </a:xfrm>
        </p:spPr>
        <p:txBody>
          <a:bodyPr/>
          <a:lstStyle/>
          <a:p>
            <a:pPr eaLnBrk="1" hangingPunct="1"/>
            <a:r>
              <a:rPr lang="en-US" altLang="en-US" dirty="0"/>
              <a:t>Target Population</a:t>
            </a:r>
          </a:p>
        </p:txBody>
      </p:sp>
      <p:sp>
        <p:nvSpPr>
          <p:cNvPr id="29699" name="Rectangle 3"/>
          <p:cNvSpPr>
            <a:spLocks noGrp="1" noChangeArrowheads="1"/>
          </p:cNvSpPr>
          <p:nvPr>
            <p:ph sz="quarter" idx="4294967295"/>
          </p:nvPr>
        </p:nvSpPr>
        <p:spPr>
          <a:xfrm>
            <a:off x="609600" y="1143000"/>
            <a:ext cx="8077200" cy="4648200"/>
          </a:xfrm>
        </p:spPr>
        <p:txBody>
          <a:bodyPr/>
          <a:lstStyle/>
          <a:p>
            <a:pPr>
              <a:lnSpc>
                <a:spcPct val="90000"/>
              </a:lnSpc>
              <a:buFont typeface="Arial" panose="020B0604020202020204" pitchFamily="34" charset="0"/>
              <a:buChar char="•"/>
            </a:pPr>
            <a:r>
              <a:rPr lang="en-US" altLang="en-US" sz="2400" dirty="0"/>
              <a:t>Adult (19 to 44 years)</a:t>
            </a:r>
          </a:p>
          <a:p>
            <a:pPr>
              <a:lnSpc>
                <a:spcPct val="90000"/>
              </a:lnSpc>
              <a:buFont typeface="Arial" panose="020B0604020202020204" pitchFamily="34" charset="0"/>
              <a:buChar char="•"/>
            </a:pPr>
            <a:r>
              <a:rPr lang="en-US" altLang="en-US" sz="2400" dirty="0"/>
              <a:t>Middle Age (45 to 64 years)</a:t>
            </a:r>
          </a:p>
          <a:p>
            <a:pPr>
              <a:lnSpc>
                <a:spcPct val="90000"/>
              </a:lnSpc>
              <a:buFont typeface="Arial" panose="020B0604020202020204" pitchFamily="34" charset="0"/>
              <a:buChar char="•"/>
            </a:pPr>
            <a:r>
              <a:rPr lang="en-US" altLang="en-US" sz="2400" dirty="0"/>
              <a:t>Aged (65 to 79 years)</a:t>
            </a:r>
          </a:p>
          <a:p>
            <a:pPr>
              <a:lnSpc>
                <a:spcPct val="90000"/>
              </a:lnSpc>
              <a:buFont typeface="Arial" panose="020B0604020202020204" pitchFamily="34" charset="0"/>
              <a:buChar char="•"/>
            </a:pPr>
            <a:r>
              <a:rPr lang="en-US" altLang="en-US" sz="2400" dirty="0"/>
              <a:t>Advanced Age (80 years and over)</a:t>
            </a:r>
          </a:p>
          <a:p>
            <a:pPr>
              <a:lnSpc>
                <a:spcPct val="90000"/>
              </a:lnSpc>
              <a:buFont typeface="Arial" panose="020B0604020202020204" pitchFamily="34" charset="0"/>
              <a:buChar char="•"/>
            </a:pPr>
            <a:r>
              <a:rPr lang="en-US" altLang="en-US" sz="2400" dirty="0"/>
              <a:t>Male and Female</a:t>
            </a:r>
          </a:p>
          <a:p>
            <a:pPr>
              <a:lnSpc>
                <a:spcPct val="90000"/>
              </a:lnSpc>
              <a:buFont typeface="Wingdings" panose="05000000000000000000" pitchFamily="2" charset="2"/>
              <a:buNone/>
            </a:pPr>
            <a:endParaRPr lang="en-US" altLang="en-US" sz="2400" dirty="0"/>
          </a:p>
          <a:p>
            <a:pPr>
              <a:lnSpc>
                <a:spcPct val="90000"/>
              </a:lnSpc>
              <a:buFont typeface="Wingdings" panose="05000000000000000000" pitchFamily="2" charset="2"/>
              <a:buNone/>
            </a:pPr>
            <a:r>
              <a:rPr lang="en-US" altLang="en-US" sz="2400" b="1" dirty="0"/>
              <a:t>Target Population Description</a:t>
            </a:r>
            <a:endParaRPr lang="en-US" altLang="en-US" sz="2400" dirty="0"/>
          </a:p>
          <a:p>
            <a:pPr lvl="1">
              <a:lnSpc>
                <a:spcPct val="90000"/>
              </a:lnSpc>
              <a:buFont typeface="Wingdings" panose="05000000000000000000" pitchFamily="2" charset="2"/>
              <a:buNone/>
            </a:pPr>
            <a:endParaRPr lang="en-US" altLang="en-US" sz="2400" dirty="0"/>
          </a:p>
          <a:p>
            <a:pPr lvl="1">
              <a:lnSpc>
                <a:spcPct val="90000"/>
              </a:lnSpc>
              <a:buFont typeface="Wingdings" panose="05000000000000000000" pitchFamily="2" charset="2"/>
              <a:buNone/>
            </a:pPr>
            <a:r>
              <a:rPr lang="en-US" altLang="en-US" sz="2400" dirty="0"/>
              <a:t>Adults with chronic obstructive pulmonary disease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1ADC497-E533-4703-840E-98A16F5CB24A}" type="slidenum">
              <a:rPr lang="en-US" altLang="en-US" sz="1200">
                <a:solidFill>
                  <a:srgbClr val="717171"/>
                </a:solidFill>
              </a:rPr>
              <a:pPr>
                <a:buFontTx/>
                <a:buNone/>
              </a:pPr>
              <a:t>6</a:t>
            </a:fld>
            <a:endParaRPr lang="en-US" altLang="en-US" sz="1200" dirty="0">
              <a:solidFill>
                <a:srgbClr val="717171"/>
              </a:solidFill>
            </a:endParaRPr>
          </a:p>
        </p:txBody>
      </p:sp>
      <p:sp>
        <p:nvSpPr>
          <p:cNvPr id="30722" name="Rectangle 2"/>
          <p:cNvSpPr>
            <a:spLocks noGrp="1" noRot="1" noChangeArrowheads="1"/>
          </p:cNvSpPr>
          <p:nvPr>
            <p:ph type="title" idx="4294967295"/>
          </p:nvPr>
        </p:nvSpPr>
        <p:spPr>
          <a:xfrm>
            <a:off x="228600" y="350838"/>
            <a:ext cx="5867400" cy="563562"/>
          </a:xfrm>
        </p:spPr>
        <p:txBody>
          <a:bodyPr/>
          <a:lstStyle/>
          <a:p>
            <a:pPr eaLnBrk="1" hangingPunct="1"/>
            <a:r>
              <a:rPr lang="en-US" altLang="en-US" dirty="0"/>
              <a:t>Guideline Narrative Overview</a:t>
            </a:r>
          </a:p>
        </p:txBody>
      </p:sp>
      <p:sp>
        <p:nvSpPr>
          <p:cNvPr id="30723" name="Rectangle 3"/>
          <p:cNvSpPr>
            <a:spLocks noGrp="1" noChangeArrowheads="1"/>
          </p:cNvSpPr>
          <p:nvPr>
            <p:ph sz="quarter" idx="4294967295"/>
          </p:nvPr>
        </p:nvSpPr>
        <p:spPr>
          <a:xfrm>
            <a:off x="342900" y="932688"/>
            <a:ext cx="8458200" cy="5026025"/>
          </a:xfrm>
        </p:spPr>
        <p:txBody>
          <a:bodyPr/>
          <a:lstStyle/>
          <a:p>
            <a:pPr eaLnBrk="1" hangingPunct="1">
              <a:lnSpc>
                <a:spcPct val="90000"/>
              </a:lnSpc>
              <a:buFont typeface="Wingdings" panose="05000000000000000000" pitchFamily="2" charset="2"/>
              <a:buNone/>
            </a:pPr>
            <a:r>
              <a:rPr lang="en-US" altLang="en-US" sz="1700" dirty="0"/>
              <a:t>The focus of this guideline is on medical nutrition therapy (MNT) for people with chronic obstructive pulmonary disease (COPD).</a:t>
            </a:r>
          </a:p>
          <a:p>
            <a:pPr eaLnBrk="1" hangingPunct="1">
              <a:lnSpc>
                <a:spcPct val="90000"/>
              </a:lnSpc>
              <a:buFont typeface="Wingdings" panose="05000000000000000000" pitchFamily="2" charset="2"/>
              <a:buNone/>
            </a:pPr>
            <a:endParaRPr lang="en-US" altLang="en-US" sz="1700" dirty="0"/>
          </a:p>
          <a:p>
            <a:pPr eaLnBrk="1" hangingPunct="1">
              <a:lnSpc>
                <a:spcPct val="90000"/>
              </a:lnSpc>
              <a:buFont typeface="Wingdings" panose="05000000000000000000" pitchFamily="2" charset="2"/>
              <a:buNone/>
            </a:pPr>
            <a:r>
              <a:rPr lang="en-US" altLang="en-US" sz="1700" dirty="0"/>
              <a:t>COPD is a leading cause of death in both the United States and world-wide.</a:t>
            </a:r>
            <a:r>
              <a:rPr lang="en-US" altLang="en-US" sz="1700" baseline="30000" dirty="0"/>
              <a:t>1, 2</a:t>
            </a:r>
            <a:r>
              <a:rPr lang="en-US" altLang="en-US" sz="1700" dirty="0"/>
              <a:t> COPD is described by the American Thoracic Society as a slowly progressive lung disease that is characterized by airflow limitation and obstruction.</a:t>
            </a:r>
            <a:r>
              <a:rPr lang="en-US" altLang="en-US" sz="1700" baseline="30000" dirty="0"/>
              <a:t>3</a:t>
            </a:r>
            <a:r>
              <a:rPr lang="en-US" altLang="en-US" sz="1700" dirty="0"/>
              <a:t> </a:t>
            </a:r>
          </a:p>
          <a:p>
            <a:pPr eaLnBrk="1" hangingPunct="1">
              <a:lnSpc>
                <a:spcPct val="90000"/>
              </a:lnSpc>
              <a:buFont typeface="Wingdings" panose="05000000000000000000" pitchFamily="2" charset="2"/>
              <a:buNone/>
            </a:pPr>
            <a:endParaRPr lang="en-US" altLang="en-US" sz="1700" dirty="0"/>
          </a:p>
          <a:p>
            <a:pPr eaLnBrk="1" hangingPunct="1">
              <a:lnSpc>
                <a:spcPct val="90000"/>
              </a:lnSpc>
              <a:buFont typeface="Wingdings" panose="05000000000000000000" pitchFamily="2" charset="2"/>
              <a:buNone/>
            </a:pPr>
            <a:r>
              <a:rPr lang="en-US" altLang="en-US" sz="1700" dirty="0"/>
              <a:t>Although COPD affects the lungs, it also produces significant systemic consequences. Adults who are diagnosed with COPD often have other comorbidities and especially in the elderly are particularly vulnerable to the effects of smoking, poor diet and inactivity.</a:t>
            </a:r>
            <a:r>
              <a:rPr lang="en-US" altLang="en-US" sz="1700" baseline="30000" dirty="0"/>
              <a:t>2</a:t>
            </a:r>
            <a:r>
              <a:rPr lang="en-US" altLang="en-US" sz="1700" dirty="0"/>
              <a:t> COPD may be accompanied by weight loss, nutritional abnormalities and loss of skeletal muscle and/or function.</a:t>
            </a:r>
            <a:r>
              <a:rPr lang="en-US" altLang="en-US" sz="1700" baseline="30000" dirty="0"/>
              <a:t>2</a:t>
            </a:r>
          </a:p>
          <a:p>
            <a:pPr eaLnBrk="1" hangingPunct="1">
              <a:lnSpc>
                <a:spcPct val="90000"/>
              </a:lnSpc>
              <a:buFont typeface="Wingdings" panose="05000000000000000000" pitchFamily="2" charset="2"/>
              <a:buNone/>
            </a:pPr>
            <a:endParaRPr lang="en-US" altLang="en-US" sz="1700" dirty="0"/>
          </a:p>
          <a:p>
            <a:pPr eaLnBrk="1" hangingPunct="1">
              <a:lnSpc>
                <a:spcPct val="90000"/>
              </a:lnSpc>
              <a:buFont typeface="Wingdings" panose="05000000000000000000" pitchFamily="2" charset="2"/>
              <a:buNone/>
            </a:pPr>
            <a:r>
              <a:rPr lang="en-US" altLang="en-US" sz="1700" dirty="0"/>
              <a:t>The primary goals of MNT for people with COPD are to achieve and maintain appropriate body weight and composition, maximize pulmonary status, reduce mortality, and improve quality of life (QOL). </a:t>
            </a:r>
            <a:br>
              <a:rPr lang="en-US" altLang="en-US" sz="1600" dirty="0"/>
            </a:br>
            <a:br>
              <a:rPr lang="en-US" altLang="en-US" sz="1600" dirty="0"/>
            </a:br>
            <a:endParaRPr lang="en-US" altLang="en-US" sz="1600" dirty="0"/>
          </a:p>
          <a:p>
            <a:pPr eaLnBrk="1" hangingPunct="1">
              <a:lnSpc>
                <a:spcPct val="90000"/>
              </a:lnSpc>
              <a:buFont typeface="Wingdings" panose="05000000000000000000" pitchFamily="2" charset="2"/>
              <a:buNone/>
            </a:pPr>
            <a:r>
              <a:rPr lang="en-US" altLang="en-US" sz="1000" dirty="0"/>
              <a:t>1. Mortality in the United States, 2016. National Center for Health Statistics. Centers for Disease Control and Prevention. NCHS Data Brief No. 293, December 2017. Accessed Jul 1, 2019: </a:t>
            </a:r>
            <a:r>
              <a:rPr lang="en-US" altLang="en-US" sz="1000" dirty="0">
                <a:hlinkClick r:id="rId2"/>
              </a:rPr>
              <a:t>https://www.cdc.gov/nchs/products/databriefs/db293.htm</a:t>
            </a:r>
            <a:r>
              <a:rPr lang="en-US" altLang="en-US" sz="1000" dirty="0"/>
              <a:t>  </a:t>
            </a:r>
          </a:p>
          <a:p>
            <a:pPr eaLnBrk="1" hangingPunct="1">
              <a:lnSpc>
                <a:spcPct val="90000"/>
              </a:lnSpc>
              <a:buFont typeface="Wingdings" panose="05000000000000000000" pitchFamily="2" charset="2"/>
              <a:buNone/>
            </a:pPr>
            <a:r>
              <a:rPr lang="en-US" altLang="en-US" sz="1000" dirty="0"/>
              <a:t>2.Global Strategy for the Diagnosis, management and Prevention of Chronic Obstructive Pulmonary Disease (2019 Report). Global Initiative for Chronic Lung Disease. Accessed Jul 1, 2019: </a:t>
            </a:r>
            <a:r>
              <a:rPr lang="en-US" altLang="en-US" sz="1000" dirty="0">
                <a:hlinkClick r:id="rId3"/>
              </a:rPr>
              <a:t>https://goldcopd.org/wp-content/uploads/2018/11/GOLD-2019-v1.7-FINAL-14Nov2018-WMS.pdf</a:t>
            </a:r>
            <a:r>
              <a:rPr lang="en-US" altLang="en-US" sz="1000" dirty="0"/>
              <a:t> </a:t>
            </a:r>
          </a:p>
          <a:p>
            <a:pPr eaLnBrk="1" hangingPunct="1">
              <a:lnSpc>
                <a:spcPct val="90000"/>
              </a:lnSpc>
              <a:buFont typeface="Wingdings" panose="05000000000000000000" pitchFamily="2" charset="2"/>
              <a:buNone/>
            </a:pPr>
            <a:r>
              <a:rPr lang="en-US" altLang="en-US" sz="1000" dirty="0"/>
              <a:t>3. Qaseem A,  Wilt TJ, Weinberger SE, et al for the American College of Physicians, the American College of Chest Physicians, the American Thoracic Society, and the European Respiratory Society. Diagnosis and Management of Stable Chronic Obstructive Pulmonary Disease: A Clinical Practice Guideline Update from the American College of Physicians, American College of Chest Physicians, American Thoracic Society, and European Respiratory Society. Ann Intern Med. 2011; 155: 179-191.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E7330-0338-4C65-92AC-35A57FD0F8E6}"/>
              </a:ext>
            </a:extLst>
          </p:cNvPr>
          <p:cNvSpPr>
            <a:spLocks noGrp="1"/>
          </p:cNvSpPr>
          <p:nvPr>
            <p:ph type="sldNum" sz="quarter" idx="11"/>
          </p:nvPr>
        </p:nvSpPr>
        <p:spPr/>
        <p:txBody>
          <a:bodyPr/>
          <a:lstStyle/>
          <a:p>
            <a:pPr>
              <a:defRPr/>
            </a:pPr>
            <a:fld id="{D3B6B395-87DA-48EE-BFF1-171889E1C906}" type="slidenum">
              <a:rPr lang="en-US" altLang="en-US" smtClean="0"/>
              <a:pPr>
                <a:defRPr/>
              </a:pPr>
              <a:t>7</a:t>
            </a:fld>
            <a:endParaRPr lang="en-US" altLang="en-US" dirty="0"/>
          </a:p>
        </p:txBody>
      </p:sp>
      <p:sp>
        <p:nvSpPr>
          <p:cNvPr id="5" name="Title 1">
            <a:extLst>
              <a:ext uri="{FF2B5EF4-FFF2-40B4-BE49-F238E27FC236}">
                <a16:creationId xmlns:a16="http://schemas.microsoft.com/office/drawing/2014/main" id="{0B7CD94A-8FCA-41F4-B99D-C1A4C263B455}"/>
              </a:ext>
            </a:extLst>
          </p:cNvPr>
          <p:cNvSpPr txBox="1">
            <a:spLocks/>
          </p:cNvSpPr>
          <p:nvPr/>
        </p:nvSpPr>
        <p:spPr>
          <a:xfrm>
            <a:off x="249936" y="304800"/>
            <a:ext cx="8229600" cy="563562"/>
          </a:xfrm>
          <a:prstGeom prst="rect">
            <a:avLst/>
          </a:prstGeom>
        </p:spPr>
        <p:txBody>
          <a:bodyPr/>
          <a:lst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a:lstStyle>
          <a:p>
            <a:r>
              <a:rPr lang="en-US" altLang="en-US" sz="3200" dirty="0"/>
              <a:t>MNT and COPD</a:t>
            </a:r>
          </a:p>
        </p:txBody>
      </p:sp>
      <p:sp>
        <p:nvSpPr>
          <p:cNvPr id="6" name="Text Placeholder 2">
            <a:extLst>
              <a:ext uri="{FF2B5EF4-FFF2-40B4-BE49-F238E27FC236}">
                <a16:creationId xmlns:a16="http://schemas.microsoft.com/office/drawing/2014/main" id="{C1E0758E-99CD-4650-B4A6-003E4791D0A4}"/>
              </a:ext>
            </a:extLst>
          </p:cNvPr>
          <p:cNvSpPr txBox="1">
            <a:spLocks/>
          </p:cNvSpPr>
          <p:nvPr/>
        </p:nvSpPr>
        <p:spPr>
          <a:xfrm>
            <a:off x="609600" y="990600"/>
            <a:ext cx="7848600" cy="4114800"/>
          </a:xfrm>
          <a:prstGeom prst="rect">
            <a:avLst/>
          </a:prstGeom>
        </p:spPr>
        <p:txBody>
          <a:bodyPr/>
          <a:lst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altLang="en-US" sz="3600" dirty="0">
                <a:solidFill>
                  <a:schemeClr val="bg1">
                    <a:lumMod val="50000"/>
                  </a:schemeClr>
                </a:solidFill>
              </a:rPr>
              <a:t>Scientific evidence supports the effectiveness of Medical Nutrition Therapy to increase effectiveness of therapy for COPD.</a:t>
            </a:r>
          </a:p>
        </p:txBody>
      </p:sp>
    </p:spTree>
    <p:extLst>
      <p:ext uri="{BB962C8B-B14F-4D97-AF65-F5344CB8AC3E}">
        <p14:creationId xmlns:p14="http://schemas.microsoft.com/office/powerpoint/2010/main" val="151442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85158BEC-555E-4563-82C5-049604FA3215}" type="slidenum">
              <a:rPr lang="en-US" altLang="en-US" sz="1200">
                <a:solidFill>
                  <a:srgbClr val="717171"/>
                </a:solidFill>
              </a:rPr>
              <a:pPr>
                <a:buFontTx/>
                <a:buNone/>
              </a:pPr>
              <a:t>8</a:t>
            </a:fld>
            <a:endParaRPr lang="en-US" altLang="en-US" sz="1200" dirty="0">
              <a:solidFill>
                <a:srgbClr val="717171"/>
              </a:solidFill>
            </a:endParaRPr>
          </a:p>
        </p:txBody>
      </p:sp>
      <p:sp>
        <p:nvSpPr>
          <p:cNvPr id="32770" name="Rectangle 2"/>
          <p:cNvSpPr>
            <a:spLocks noGrp="1" noRot="1" noChangeArrowheads="1"/>
          </p:cNvSpPr>
          <p:nvPr>
            <p:ph type="title" idx="4294967295"/>
          </p:nvPr>
        </p:nvSpPr>
        <p:spPr>
          <a:xfrm>
            <a:off x="304800" y="487363"/>
            <a:ext cx="8229600" cy="563563"/>
          </a:xfrm>
        </p:spPr>
        <p:txBody>
          <a:bodyPr/>
          <a:lstStyle/>
          <a:p>
            <a:pPr eaLnBrk="1" hangingPunct="1"/>
            <a:r>
              <a:rPr lang="en-US" altLang="en-US" sz="3200" dirty="0"/>
              <a:t>Statement of Intent </a:t>
            </a:r>
            <a:br>
              <a:rPr lang="en-US" altLang="en-US" sz="2800" dirty="0"/>
            </a:br>
            <a:endParaRPr lang="en-US" altLang="en-US" sz="2800" dirty="0"/>
          </a:p>
        </p:txBody>
      </p:sp>
      <p:sp>
        <p:nvSpPr>
          <p:cNvPr id="23555" name="Rectangle 3"/>
          <p:cNvSpPr>
            <a:spLocks noGrp="1" noChangeArrowheads="1"/>
          </p:cNvSpPr>
          <p:nvPr>
            <p:ph sz="quarter" idx="4294967295"/>
          </p:nvPr>
        </p:nvSpPr>
        <p:spPr>
          <a:xfrm>
            <a:off x="661416" y="1050926"/>
            <a:ext cx="8229600" cy="4525963"/>
          </a:xfrm>
        </p:spPr>
        <p:txBody>
          <a:bodyPr/>
          <a:lstStyle/>
          <a:p>
            <a:pPr eaLnBrk="1" hangingPunct="1">
              <a:buFont typeface="Wingdings" panose="05000000000000000000" pitchFamily="2" charset="2"/>
              <a:buNone/>
              <a:defRPr/>
            </a:pPr>
            <a:r>
              <a:rPr lang="en-US" altLang="en-US" sz="2800" dirty="0">
                <a:solidFill>
                  <a:schemeClr val="bg1">
                    <a:lumMod val="50000"/>
                  </a:schemeClr>
                </a:solidFill>
              </a:rPr>
              <a:t>Evidence-based nutrition practice guidelines are developed to help dietetic practitioners, patients and consumers make shared decisions about health care choices in specific clinical circumstances. If properly developed, communicated and implemented, guidelines can improve care.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3E25BC49-F095-4F61-BBCA-0C22EFAC4C18}" type="slidenum">
              <a:rPr lang="en-US" altLang="en-US" sz="1200">
                <a:solidFill>
                  <a:srgbClr val="717171"/>
                </a:solidFill>
              </a:rPr>
              <a:pPr>
                <a:buFontTx/>
                <a:buNone/>
              </a:pPr>
              <a:t>9</a:t>
            </a:fld>
            <a:endParaRPr lang="en-US" altLang="en-US" sz="1200" dirty="0">
              <a:solidFill>
                <a:srgbClr val="717171"/>
              </a:solidFill>
            </a:endParaRPr>
          </a:p>
        </p:txBody>
      </p:sp>
      <p:sp>
        <p:nvSpPr>
          <p:cNvPr id="33794" name="Rectangle 2"/>
          <p:cNvSpPr>
            <a:spLocks noGrp="1" noRot="1" noChangeArrowheads="1"/>
          </p:cNvSpPr>
          <p:nvPr>
            <p:ph type="title" idx="4294967295"/>
          </p:nvPr>
        </p:nvSpPr>
        <p:spPr>
          <a:xfrm>
            <a:off x="381000" y="350838"/>
            <a:ext cx="5943600" cy="563562"/>
          </a:xfrm>
        </p:spPr>
        <p:txBody>
          <a:bodyPr/>
          <a:lstStyle/>
          <a:p>
            <a:pPr eaLnBrk="1" hangingPunct="1"/>
            <a:r>
              <a:rPr lang="en-US" altLang="en-US" sz="3200" dirty="0"/>
              <a:t>Disclaimer</a:t>
            </a:r>
          </a:p>
        </p:txBody>
      </p:sp>
      <p:sp>
        <p:nvSpPr>
          <p:cNvPr id="33795" name="Rectangle 3"/>
          <p:cNvSpPr>
            <a:spLocks noGrp="1" noChangeArrowheads="1"/>
          </p:cNvSpPr>
          <p:nvPr>
            <p:ph sz="quarter" idx="4294967295"/>
          </p:nvPr>
        </p:nvSpPr>
        <p:spPr>
          <a:xfrm>
            <a:off x="457200" y="990600"/>
            <a:ext cx="8229600" cy="5105400"/>
          </a:xfrm>
        </p:spPr>
        <p:txBody>
          <a:bodyPr/>
          <a:lstStyle/>
          <a:p>
            <a:pPr eaLnBrk="1" hangingPunct="1">
              <a:lnSpc>
                <a:spcPct val="80000"/>
              </a:lnSpc>
              <a:buFont typeface="Wingdings" panose="05000000000000000000" pitchFamily="2" charset="2"/>
              <a:buNone/>
            </a:pPr>
            <a:r>
              <a:rPr lang="en-US" altLang="en-US" sz="2400" dirty="0">
                <a:solidFill>
                  <a:schemeClr val="bg1">
                    <a:lumMod val="50000"/>
                  </a:schemeClr>
                </a:solidFill>
              </a:rPr>
              <a:t>While Academy evidence-based nutrition practice guidelines represent a statement of best practice based on the latest available evidence at the time of publishing, they are </a:t>
            </a:r>
            <a:r>
              <a:rPr lang="en-US" altLang="en-US" sz="2400" b="1" dirty="0">
                <a:solidFill>
                  <a:schemeClr val="bg1">
                    <a:lumMod val="50000"/>
                  </a:schemeClr>
                </a:solidFill>
              </a:rPr>
              <a:t>not</a:t>
            </a:r>
            <a:r>
              <a:rPr lang="en-US" altLang="en-US" sz="2400" dirty="0">
                <a:solidFill>
                  <a:schemeClr val="bg1">
                    <a:lumMod val="50000"/>
                  </a:schemeClr>
                </a:solidFill>
              </a:rPr>
              <a:t> intended to overrule professional judgment. Rather, they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lnSpc>
                <a:spcPct val="80000"/>
              </a:lnSpc>
            </a:pPr>
            <a:endParaRPr lang="en-US" altLang="en-US" sz="2800" dirty="0"/>
          </a:p>
        </p:txBody>
      </p:sp>
    </p:spTree>
  </p:cSld>
  <p:clrMapOvr>
    <a:masterClrMapping/>
  </p:clrMapOvr>
</p:sld>
</file>

<file path=ppt/theme/theme1.xml><?xml version="1.0" encoding="utf-8"?>
<a:theme xmlns:a="http://schemas.openxmlformats.org/drawingml/2006/main" name="AD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 PowerPoint Template</Template>
  <TotalTime>862</TotalTime>
  <Words>3278</Words>
  <Application>Microsoft Office PowerPoint</Application>
  <PresentationFormat>On-screen Show (4:3)</PresentationFormat>
  <Paragraphs>239</Paragraphs>
  <Slides>36</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Tahoma</vt:lpstr>
      <vt:lpstr>Garamond</vt:lpstr>
      <vt:lpstr>Times New Roman</vt:lpstr>
      <vt:lpstr>Myriad Pro</vt:lpstr>
      <vt:lpstr>Calibri</vt:lpstr>
      <vt:lpstr>Gill Sans</vt:lpstr>
      <vt:lpstr>Wingdings</vt:lpstr>
      <vt:lpstr>ADA PowerPoint Template</vt:lpstr>
      <vt:lpstr> ADA General Layouts</vt:lpstr>
      <vt:lpstr>ADA PowerPoint Template (10-23)</vt:lpstr>
      <vt:lpstr>1_ ADA General Layouts</vt:lpstr>
      <vt:lpstr>PowerPoint Presentation</vt:lpstr>
      <vt:lpstr>Academy Definition</vt:lpstr>
      <vt:lpstr>Overall Guideline Objective</vt:lpstr>
      <vt:lpstr>Specific Objectives</vt:lpstr>
      <vt:lpstr>Target Population</vt:lpstr>
      <vt:lpstr>Guideline Narrative Overview</vt:lpstr>
      <vt:lpstr>PowerPoint Presentation</vt:lpstr>
      <vt:lpstr>Statement of Intent  </vt:lpstr>
      <vt:lpstr>Disclaimer</vt:lpstr>
      <vt:lpstr>PowerPoint Presentation</vt:lpstr>
      <vt:lpstr>Guideline Rating </vt:lpstr>
      <vt:lpstr>PowerPoint Presentation</vt:lpstr>
      <vt:lpstr>PowerPoint Presentation</vt:lpstr>
      <vt:lpstr>Conditional / Imperative</vt:lpstr>
      <vt:lpstr>COPD Guideline Topics</vt:lpstr>
      <vt:lpstr>PowerPoint Presentation</vt:lpstr>
      <vt:lpstr>Nutrition Assessment</vt:lpstr>
      <vt:lpstr>COPD: Assessment of Energy Intake</vt:lpstr>
      <vt:lpstr>COPD: Assessment of Body Weight Status</vt:lpstr>
      <vt:lpstr>COPD: Estimating Resting Metabolic Rate (RMR)</vt:lpstr>
      <vt:lpstr>COPD: Estimating Total Energy Expenditure (TEE)</vt:lpstr>
      <vt:lpstr>COPD: Assessment of Serum 25(OH)D Status</vt:lpstr>
      <vt:lpstr>COPD: Assessment of Exacerbations</vt:lpstr>
      <vt:lpstr>Nutrition Intervention</vt:lpstr>
      <vt:lpstr>COPD: Medical Nutrition Therapy</vt:lpstr>
      <vt:lpstr>COPD: Energy Prescription</vt:lpstr>
      <vt:lpstr>COPD: Macronutrient Composition (Percentage Distribution)</vt:lpstr>
      <vt:lpstr>COPD: Vitamin D Supplementation for  Serum 25(OH)D Levels 10ng/ml or Lower</vt:lpstr>
      <vt:lpstr>COPD: Vitamin D Supplementation for Serum 25(OH)D Levels 11-29ng/ml</vt:lpstr>
      <vt:lpstr>Nutrition Monitoring and Evaluation</vt:lpstr>
      <vt:lpstr>COPD: Monitor and Evaluate Intake and Body Weight for Energy Needs</vt:lpstr>
      <vt:lpstr>COPD: Monitor and Evaluate  Serum 25(OH)D Levels</vt:lpstr>
      <vt:lpstr>COPD: Monitor and Evaluate Effect of Vitamin D Supplementation</vt:lpstr>
      <vt:lpstr>Citation</vt:lpstr>
      <vt:lpstr>No Implied Endorsement</vt:lpstr>
      <vt:lpstr>For additional information and to view the complete COPD guideline visit:</vt:lpstr>
    </vt:vector>
  </TitlesOfParts>
  <Company>American Diatetic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Deborah Cummins</dc:creator>
  <cp:lastModifiedBy>Antonia Acosta</cp:lastModifiedBy>
  <cp:revision>79</cp:revision>
  <dcterms:created xsi:type="dcterms:W3CDTF">2008-10-22T15:52:06Z</dcterms:created>
  <dcterms:modified xsi:type="dcterms:W3CDTF">2020-12-18T20:09:16Z</dcterms:modified>
</cp:coreProperties>
</file>