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50" r:id="rId2"/>
  </p:sldMasterIdLst>
  <p:notesMasterIdLst>
    <p:notesMasterId r:id="rId67"/>
  </p:notesMasterIdLst>
  <p:handoutMasterIdLst>
    <p:handoutMasterId r:id="rId68"/>
  </p:handoutMasterIdLst>
  <p:sldIdLst>
    <p:sldId id="328" r:id="rId3"/>
    <p:sldId id="330" r:id="rId4"/>
    <p:sldId id="331" r:id="rId5"/>
    <p:sldId id="332" r:id="rId6"/>
    <p:sldId id="333" r:id="rId7"/>
    <p:sldId id="334" r:id="rId8"/>
    <p:sldId id="335" r:id="rId9"/>
    <p:sldId id="336" r:id="rId10"/>
    <p:sldId id="337" r:id="rId11"/>
    <p:sldId id="338" r:id="rId12"/>
    <p:sldId id="339" r:id="rId13"/>
    <p:sldId id="340" r:id="rId14"/>
    <p:sldId id="341" r:id="rId15"/>
    <p:sldId id="342" r:id="rId16"/>
    <p:sldId id="343" r:id="rId17"/>
    <p:sldId id="344" r:id="rId18"/>
    <p:sldId id="345" r:id="rId19"/>
    <p:sldId id="346" r:id="rId20"/>
    <p:sldId id="347" r:id="rId21"/>
    <p:sldId id="348" r:id="rId22"/>
    <p:sldId id="349" r:id="rId23"/>
    <p:sldId id="350" r:id="rId24"/>
    <p:sldId id="351" r:id="rId25"/>
    <p:sldId id="352" r:id="rId26"/>
    <p:sldId id="353" r:id="rId27"/>
    <p:sldId id="354" r:id="rId28"/>
    <p:sldId id="355" r:id="rId29"/>
    <p:sldId id="356" r:id="rId30"/>
    <p:sldId id="357" r:id="rId31"/>
    <p:sldId id="358" r:id="rId32"/>
    <p:sldId id="359" r:id="rId33"/>
    <p:sldId id="360" r:id="rId34"/>
    <p:sldId id="361" r:id="rId35"/>
    <p:sldId id="362" r:id="rId36"/>
    <p:sldId id="363" r:id="rId37"/>
    <p:sldId id="364" r:id="rId38"/>
    <p:sldId id="365" r:id="rId39"/>
    <p:sldId id="366" r:id="rId40"/>
    <p:sldId id="367" r:id="rId41"/>
    <p:sldId id="368" r:id="rId42"/>
    <p:sldId id="369" r:id="rId43"/>
    <p:sldId id="370" r:id="rId44"/>
    <p:sldId id="371" r:id="rId45"/>
    <p:sldId id="372" r:id="rId46"/>
    <p:sldId id="373" r:id="rId47"/>
    <p:sldId id="374" r:id="rId48"/>
    <p:sldId id="375" r:id="rId49"/>
    <p:sldId id="376" r:id="rId50"/>
    <p:sldId id="377" r:id="rId51"/>
    <p:sldId id="378" r:id="rId52"/>
    <p:sldId id="379" r:id="rId53"/>
    <p:sldId id="380" r:id="rId54"/>
    <p:sldId id="381" r:id="rId55"/>
    <p:sldId id="382" r:id="rId56"/>
    <p:sldId id="383" r:id="rId57"/>
    <p:sldId id="390" r:id="rId58"/>
    <p:sldId id="392" r:id="rId59"/>
    <p:sldId id="386" r:id="rId60"/>
    <p:sldId id="387" r:id="rId61"/>
    <p:sldId id="388" r:id="rId62"/>
    <p:sldId id="393" r:id="rId63"/>
    <p:sldId id="394" r:id="rId64"/>
    <p:sldId id="389" r:id="rId65"/>
    <p:sldId id="391" r:id="rId66"/>
  </p:sldIdLst>
  <p:sldSz cx="9144000" cy="6858000" type="screen4x3"/>
  <p:notesSz cx="6954838" cy="9309100"/>
  <p:embeddedFontLst>
    <p:embeddedFont>
      <p:font typeface="Arial Narrow" panose="020B0606020202030204" pitchFamily="34" charset="0"/>
      <p:regular r:id="rId69"/>
      <p:bold r:id="rId70"/>
      <p:italic r:id="rId71"/>
      <p:boldItalic r:id="rId72"/>
    </p:embeddedFont>
    <p:embeddedFont>
      <p:font typeface="Calibri" panose="020F0502020204030204" pitchFamily="34" charset="0"/>
      <p:regular r:id="rId73"/>
      <p:bold r:id="rId74"/>
      <p:italic r:id="rId75"/>
      <p:boldItalic r:id="rId76"/>
    </p:embeddedFont>
    <p:embeddedFont>
      <p:font typeface="MS PGothic" panose="020B0600070205080204" pitchFamily="34" charset="-128"/>
      <p:regular r:id="rId77"/>
    </p:embeddedFont>
    <p:embeddedFont>
      <p:font typeface="Tahoma" panose="020B0604030504040204" pitchFamily="34" charset="0"/>
      <p:regular r:id="rId78"/>
      <p:bold r:id="rId79"/>
    </p:embeddedFont>
  </p:embeddedFont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nstantina Papoutsakis" initials="CP" lastIdx="2" clrIdx="0">
    <p:extLst>
      <p:ext uri="{19B8F6BF-5375-455C-9EA6-DF929625EA0E}">
        <p15:presenceInfo xmlns:p15="http://schemas.microsoft.com/office/powerpoint/2012/main" userId="S-1-5-21-155745222-1251091517-619646970-72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66FF"/>
    <a:srgbClr val="D60093"/>
    <a:srgbClr val="39683E"/>
    <a:srgbClr val="FF0000"/>
    <a:srgbClr val="0206A0"/>
    <a:srgbClr val="22059D"/>
    <a:srgbClr val="717171"/>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391" autoAdjust="0"/>
  </p:normalViewPr>
  <p:slideViewPr>
    <p:cSldViewPr>
      <p:cViewPr varScale="1">
        <p:scale>
          <a:sx n="45" d="100"/>
          <a:sy n="45" d="100"/>
        </p:scale>
        <p:origin x="1812" y="30"/>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handoutMaster" Target="handoutMasters/handoutMaster1.xml"/><Relationship Id="rId76" Type="http://schemas.openxmlformats.org/officeDocument/2006/relationships/font" Target="fonts/font8.fntdata"/><Relationship Id="rId8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4.fntdata"/><Relationship Id="rId80"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B21719-ABC7-42D5-8EB8-52B9A456426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7D1EDE7-D7CC-4182-880E-D9587392959D}">
      <dgm:prSet phldrT="[Text]" custT="1"/>
      <dgm:spPr>
        <a:solidFill>
          <a:srgbClr val="92D050"/>
        </a:solidFill>
      </dgm:spPr>
      <dgm:t>
        <a:bodyPr/>
        <a:lstStyle/>
        <a:p>
          <a:r>
            <a:rPr lang="en-US" sz="4000" dirty="0" smtClean="0">
              <a:solidFill>
                <a:schemeClr val="tx1"/>
              </a:solidFill>
              <a:latin typeface="Tahoma" pitchFamily="34" charset="0"/>
              <a:ea typeface="Tahoma" pitchFamily="34" charset="0"/>
              <a:cs typeface="Tahoma" pitchFamily="34" charset="0"/>
            </a:rPr>
            <a:t>Step 1</a:t>
          </a:r>
          <a:endParaRPr lang="en-US" sz="4000" dirty="0">
            <a:solidFill>
              <a:schemeClr val="tx1"/>
            </a:solidFill>
            <a:latin typeface="Tahoma" pitchFamily="34" charset="0"/>
            <a:ea typeface="Tahoma" pitchFamily="34" charset="0"/>
            <a:cs typeface="Tahoma" pitchFamily="34" charset="0"/>
          </a:endParaRPr>
        </a:p>
      </dgm:t>
    </dgm:pt>
    <dgm:pt modelId="{C81E6760-2FD2-44D7-93ED-A2AEC09E8C6C}" type="parTrans" cxnId="{C021D206-50D2-4F5B-89BF-20C680EC62B3}">
      <dgm:prSet/>
      <dgm:spPr/>
      <dgm:t>
        <a:bodyPr/>
        <a:lstStyle/>
        <a:p>
          <a:endParaRPr lang="en-US"/>
        </a:p>
      </dgm:t>
    </dgm:pt>
    <dgm:pt modelId="{F1D06463-6F55-4691-B088-ED68B0FF8155}" type="sibTrans" cxnId="{C021D206-50D2-4F5B-89BF-20C680EC62B3}">
      <dgm:prSet/>
      <dgm:spPr/>
      <dgm:t>
        <a:bodyPr/>
        <a:lstStyle/>
        <a:p>
          <a:endParaRPr lang="en-US"/>
        </a:p>
      </dgm:t>
    </dgm:pt>
    <dgm:pt modelId="{5D3D4594-782F-478F-8487-A91F1308B8E8}">
      <dgm:prSet phldrT="[Text]" custT="1"/>
      <dgm:spPr/>
      <dgm:t>
        <a:bodyPr/>
        <a:lstStyle/>
        <a:p>
          <a:r>
            <a:rPr lang="en-US" sz="2800" dirty="0" smtClean="0">
              <a:solidFill>
                <a:schemeClr val="tx1"/>
              </a:solidFill>
              <a:latin typeface="Tahoma" pitchFamily="34" charset="0"/>
              <a:ea typeface="Tahoma" pitchFamily="34" charset="0"/>
              <a:cs typeface="Tahoma" pitchFamily="34" charset="0"/>
            </a:rPr>
            <a:t>Nutrition Assessment</a:t>
          </a:r>
          <a:endParaRPr lang="en-US" sz="2800" dirty="0">
            <a:solidFill>
              <a:schemeClr val="tx1"/>
            </a:solidFill>
            <a:latin typeface="Tahoma" pitchFamily="34" charset="0"/>
            <a:ea typeface="Tahoma" pitchFamily="34" charset="0"/>
            <a:cs typeface="Tahoma" pitchFamily="34" charset="0"/>
          </a:endParaRPr>
        </a:p>
      </dgm:t>
    </dgm:pt>
    <dgm:pt modelId="{186F00F5-A0A7-4595-A5FB-3A7D6CD8375E}" type="parTrans" cxnId="{CB6B23E1-9C30-4DD1-80FA-25505D0F3077}">
      <dgm:prSet/>
      <dgm:spPr/>
      <dgm:t>
        <a:bodyPr/>
        <a:lstStyle/>
        <a:p>
          <a:endParaRPr lang="en-US"/>
        </a:p>
      </dgm:t>
    </dgm:pt>
    <dgm:pt modelId="{F8AACBD3-6763-4160-AD74-765A3B019B45}" type="sibTrans" cxnId="{CB6B23E1-9C30-4DD1-80FA-25505D0F3077}">
      <dgm:prSet/>
      <dgm:spPr/>
      <dgm:t>
        <a:bodyPr/>
        <a:lstStyle/>
        <a:p>
          <a:endParaRPr lang="en-US"/>
        </a:p>
      </dgm:t>
    </dgm:pt>
    <dgm:pt modelId="{AE6631A9-7AF4-4256-B52F-D9030C8C966B}">
      <dgm:prSet phldrT="[Text]" custT="1"/>
      <dgm:spPr>
        <a:solidFill>
          <a:srgbClr val="92D050"/>
        </a:solidFill>
      </dgm:spPr>
      <dgm:t>
        <a:bodyPr/>
        <a:lstStyle/>
        <a:p>
          <a:r>
            <a:rPr lang="en-US" sz="4000" dirty="0" smtClean="0">
              <a:solidFill>
                <a:schemeClr val="tx1"/>
              </a:solidFill>
              <a:latin typeface="Tahoma" pitchFamily="34" charset="0"/>
              <a:ea typeface="Tahoma" pitchFamily="34" charset="0"/>
              <a:cs typeface="Tahoma" pitchFamily="34" charset="0"/>
            </a:rPr>
            <a:t>Step 2</a:t>
          </a:r>
          <a:endParaRPr lang="en-US" sz="4000" dirty="0">
            <a:solidFill>
              <a:schemeClr val="tx1"/>
            </a:solidFill>
            <a:latin typeface="Tahoma" pitchFamily="34" charset="0"/>
            <a:ea typeface="Tahoma" pitchFamily="34" charset="0"/>
            <a:cs typeface="Tahoma" pitchFamily="34" charset="0"/>
          </a:endParaRPr>
        </a:p>
      </dgm:t>
    </dgm:pt>
    <dgm:pt modelId="{E1094EDC-D647-4A45-91FF-1B8A3243A76A}" type="parTrans" cxnId="{DE3C345E-A9DC-4166-83CD-466CE55A5B11}">
      <dgm:prSet/>
      <dgm:spPr/>
      <dgm:t>
        <a:bodyPr/>
        <a:lstStyle/>
        <a:p>
          <a:endParaRPr lang="en-US"/>
        </a:p>
      </dgm:t>
    </dgm:pt>
    <dgm:pt modelId="{338FEE41-0634-491F-B034-787BD3FB4DB6}" type="sibTrans" cxnId="{DE3C345E-A9DC-4166-83CD-466CE55A5B11}">
      <dgm:prSet/>
      <dgm:spPr/>
      <dgm:t>
        <a:bodyPr/>
        <a:lstStyle/>
        <a:p>
          <a:endParaRPr lang="en-US"/>
        </a:p>
      </dgm:t>
    </dgm:pt>
    <dgm:pt modelId="{DE93C47B-CB4F-4410-B09D-9F730E6823E7}">
      <dgm:prSet phldrT="[Text]" custT="1"/>
      <dgm:spPr/>
      <dgm:t>
        <a:bodyPr/>
        <a:lstStyle/>
        <a:p>
          <a:r>
            <a:rPr lang="en-US" sz="2800" dirty="0" smtClean="0">
              <a:latin typeface="Tahoma" pitchFamily="34" charset="0"/>
              <a:ea typeface="Tahoma" pitchFamily="34" charset="0"/>
              <a:cs typeface="Tahoma" pitchFamily="34" charset="0"/>
            </a:rPr>
            <a:t>Nutrition Diagnosis</a:t>
          </a:r>
          <a:endParaRPr lang="en-US" sz="2800" dirty="0">
            <a:latin typeface="Tahoma" pitchFamily="34" charset="0"/>
            <a:ea typeface="Tahoma" pitchFamily="34" charset="0"/>
            <a:cs typeface="Tahoma" pitchFamily="34" charset="0"/>
          </a:endParaRPr>
        </a:p>
      </dgm:t>
    </dgm:pt>
    <dgm:pt modelId="{66D2FFF2-E655-47A0-8DB9-8FD0373954CB}" type="parTrans" cxnId="{172FF044-AB71-4CA2-A3A4-4F1FBDC4D038}">
      <dgm:prSet/>
      <dgm:spPr/>
      <dgm:t>
        <a:bodyPr/>
        <a:lstStyle/>
        <a:p>
          <a:endParaRPr lang="en-US"/>
        </a:p>
      </dgm:t>
    </dgm:pt>
    <dgm:pt modelId="{AD04D77F-20DA-4AEE-8279-485CA889E6DF}" type="sibTrans" cxnId="{172FF044-AB71-4CA2-A3A4-4F1FBDC4D038}">
      <dgm:prSet/>
      <dgm:spPr/>
      <dgm:t>
        <a:bodyPr/>
        <a:lstStyle/>
        <a:p>
          <a:endParaRPr lang="en-US"/>
        </a:p>
      </dgm:t>
    </dgm:pt>
    <dgm:pt modelId="{844A071A-E4C7-488D-A1D8-F8B56940FD9C}">
      <dgm:prSet phldrT="[Text]" custT="1"/>
      <dgm:spPr>
        <a:solidFill>
          <a:srgbClr val="92D050"/>
        </a:solidFill>
      </dgm:spPr>
      <dgm:t>
        <a:bodyPr/>
        <a:lstStyle/>
        <a:p>
          <a:r>
            <a:rPr lang="en-US" sz="4000" dirty="0" smtClean="0">
              <a:solidFill>
                <a:schemeClr val="tx1"/>
              </a:solidFill>
              <a:latin typeface="Tahoma" pitchFamily="34" charset="0"/>
              <a:ea typeface="Tahoma" pitchFamily="34" charset="0"/>
              <a:cs typeface="Tahoma" pitchFamily="34" charset="0"/>
            </a:rPr>
            <a:t>Step 3</a:t>
          </a:r>
          <a:endParaRPr lang="en-US" sz="4000" dirty="0">
            <a:solidFill>
              <a:schemeClr val="tx1"/>
            </a:solidFill>
            <a:latin typeface="Tahoma" pitchFamily="34" charset="0"/>
            <a:ea typeface="Tahoma" pitchFamily="34" charset="0"/>
            <a:cs typeface="Tahoma" pitchFamily="34" charset="0"/>
          </a:endParaRPr>
        </a:p>
      </dgm:t>
    </dgm:pt>
    <dgm:pt modelId="{C99C384D-FBBE-406A-8A12-AF73F0DAB5E1}" type="parTrans" cxnId="{2E8377B5-4E82-4EAF-AEC7-0E002D727121}">
      <dgm:prSet/>
      <dgm:spPr/>
      <dgm:t>
        <a:bodyPr/>
        <a:lstStyle/>
        <a:p>
          <a:endParaRPr lang="en-US"/>
        </a:p>
      </dgm:t>
    </dgm:pt>
    <dgm:pt modelId="{AA0727EA-C028-4FF5-BAA0-3390FB377DD1}" type="sibTrans" cxnId="{2E8377B5-4E82-4EAF-AEC7-0E002D727121}">
      <dgm:prSet/>
      <dgm:spPr/>
      <dgm:t>
        <a:bodyPr/>
        <a:lstStyle/>
        <a:p>
          <a:endParaRPr lang="en-US"/>
        </a:p>
      </dgm:t>
    </dgm:pt>
    <dgm:pt modelId="{96560E50-DDAF-438D-B585-0877541995A2}">
      <dgm:prSet phldrT="[Text]" custT="1"/>
      <dgm:spPr/>
      <dgm:t>
        <a:bodyPr/>
        <a:lstStyle/>
        <a:p>
          <a:r>
            <a:rPr lang="en-US" sz="2800" dirty="0" smtClean="0">
              <a:latin typeface="Tahoma" pitchFamily="34" charset="0"/>
              <a:ea typeface="Tahoma" pitchFamily="34" charset="0"/>
              <a:cs typeface="Tahoma" pitchFamily="34" charset="0"/>
            </a:rPr>
            <a:t>Nutrition Intervention</a:t>
          </a:r>
          <a:endParaRPr lang="en-US" sz="2800" dirty="0">
            <a:latin typeface="Tahoma" pitchFamily="34" charset="0"/>
            <a:ea typeface="Tahoma" pitchFamily="34" charset="0"/>
            <a:cs typeface="Tahoma" pitchFamily="34" charset="0"/>
          </a:endParaRPr>
        </a:p>
      </dgm:t>
    </dgm:pt>
    <dgm:pt modelId="{090B7277-5E86-4861-8DF5-C00B97331536}" type="parTrans" cxnId="{4BB8FB18-BE54-4A13-AC23-8BE97A71E270}">
      <dgm:prSet/>
      <dgm:spPr/>
      <dgm:t>
        <a:bodyPr/>
        <a:lstStyle/>
        <a:p>
          <a:endParaRPr lang="en-US"/>
        </a:p>
      </dgm:t>
    </dgm:pt>
    <dgm:pt modelId="{584780CC-79B8-49E3-8091-5BE1573CA492}" type="sibTrans" cxnId="{4BB8FB18-BE54-4A13-AC23-8BE97A71E270}">
      <dgm:prSet/>
      <dgm:spPr/>
      <dgm:t>
        <a:bodyPr/>
        <a:lstStyle/>
        <a:p>
          <a:endParaRPr lang="en-US"/>
        </a:p>
      </dgm:t>
    </dgm:pt>
    <dgm:pt modelId="{ABA6AEE5-EC54-4B9D-A34B-D0366A788F02}">
      <dgm:prSet custT="1"/>
      <dgm:spPr>
        <a:solidFill>
          <a:srgbClr val="92D050"/>
        </a:solidFill>
      </dgm:spPr>
      <dgm:t>
        <a:bodyPr/>
        <a:lstStyle/>
        <a:p>
          <a:r>
            <a:rPr lang="en-US" sz="4000" dirty="0" smtClean="0">
              <a:solidFill>
                <a:schemeClr val="tx1"/>
              </a:solidFill>
              <a:latin typeface="Tahoma" pitchFamily="34" charset="0"/>
              <a:ea typeface="Tahoma" pitchFamily="34" charset="0"/>
              <a:cs typeface="Tahoma" pitchFamily="34" charset="0"/>
            </a:rPr>
            <a:t>Step 4</a:t>
          </a:r>
          <a:endParaRPr lang="en-US" sz="4000" dirty="0">
            <a:solidFill>
              <a:schemeClr val="tx1"/>
            </a:solidFill>
            <a:latin typeface="Tahoma" pitchFamily="34" charset="0"/>
            <a:ea typeface="Tahoma" pitchFamily="34" charset="0"/>
            <a:cs typeface="Tahoma" pitchFamily="34" charset="0"/>
          </a:endParaRPr>
        </a:p>
      </dgm:t>
    </dgm:pt>
    <dgm:pt modelId="{AD732CD2-87AE-4072-99B0-06C5A881924F}" type="parTrans" cxnId="{27DB5325-70EE-45F9-B723-F18D512C8D99}">
      <dgm:prSet/>
      <dgm:spPr/>
      <dgm:t>
        <a:bodyPr/>
        <a:lstStyle/>
        <a:p>
          <a:endParaRPr lang="en-US"/>
        </a:p>
      </dgm:t>
    </dgm:pt>
    <dgm:pt modelId="{1FB3A218-7530-4517-9607-DEBA2CE96861}" type="sibTrans" cxnId="{27DB5325-70EE-45F9-B723-F18D512C8D99}">
      <dgm:prSet/>
      <dgm:spPr/>
      <dgm:t>
        <a:bodyPr/>
        <a:lstStyle/>
        <a:p>
          <a:endParaRPr lang="en-US"/>
        </a:p>
      </dgm:t>
    </dgm:pt>
    <dgm:pt modelId="{4F5BB3FF-D530-47A4-97DF-FBC078362804}">
      <dgm:prSet custT="1"/>
      <dgm:spPr/>
      <dgm:t>
        <a:bodyPr/>
        <a:lstStyle/>
        <a:p>
          <a:r>
            <a:rPr lang="en-US" sz="2800" dirty="0" smtClean="0">
              <a:latin typeface="Tahoma" pitchFamily="34" charset="0"/>
              <a:ea typeface="Tahoma" pitchFamily="34" charset="0"/>
              <a:cs typeface="Tahoma" pitchFamily="34" charset="0"/>
            </a:rPr>
            <a:t>Nutrition Monitoring &amp; Evaluation</a:t>
          </a:r>
          <a:endParaRPr lang="en-US" sz="2800" dirty="0">
            <a:latin typeface="Tahoma" pitchFamily="34" charset="0"/>
            <a:ea typeface="Tahoma" pitchFamily="34" charset="0"/>
            <a:cs typeface="Tahoma" pitchFamily="34" charset="0"/>
          </a:endParaRPr>
        </a:p>
      </dgm:t>
    </dgm:pt>
    <dgm:pt modelId="{E211B958-ACA8-4F06-86B3-87353D4BC9ED}" type="parTrans" cxnId="{BF85388B-76BB-411B-9228-799267554C0A}">
      <dgm:prSet/>
      <dgm:spPr/>
      <dgm:t>
        <a:bodyPr/>
        <a:lstStyle/>
        <a:p>
          <a:endParaRPr lang="en-US"/>
        </a:p>
      </dgm:t>
    </dgm:pt>
    <dgm:pt modelId="{EC0C87BF-C744-40C0-9964-4E5BFAC2A64C}" type="sibTrans" cxnId="{BF85388B-76BB-411B-9228-799267554C0A}">
      <dgm:prSet/>
      <dgm:spPr/>
      <dgm:t>
        <a:bodyPr/>
        <a:lstStyle/>
        <a:p>
          <a:endParaRPr lang="en-US"/>
        </a:p>
      </dgm:t>
    </dgm:pt>
    <dgm:pt modelId="{3C3332DA-85E7-4A09-B363-F39BDA54B5FA}" type="pres">
      <dgm:prSet presAssocID="{F7B21719-ABC7-42D5-8EB8-52B9A4564267}" presName="Name0" presStyleCnt="0">
        <dgm:presLayoutVars>
          <dgm:dir/>
          <dgm:animLvl val="lvl"/>
          <dgm:resizeHandles val="exact"/>
        </dgm:presLayoutVars>
      </dgm:prSet>
      <dgm:spPr/>
      <dgm:t>
        <a:bodyPr/>
        <a:lstStyle/>
        <a:p>
          <a:endParaRPr lang="en-US"/>
        </a:p>
      </dgm:t>
    </dgm:pt>
    <dgm:pt modelId="{64A81E33-AD4A-4C4F-B9A2-9C6B20DB5C5C}" type="pres">
      <dgm:prSet presAssocID="{37D1EDE7-D7CC-4182-880E-D9587392959D}" presName="linNode" presStyleCnt="0"/>
      <dgm:spPr/>
    </dgm:pt>
    <dgm:pt modelId="{564C0D53-5059-4468-9117-2E93368DC2F7}" type="pres">
      <dgm:prSet presAssocID="{37D1EDE7-D7CC-4182-880E-D9587392959D}" presName="parentText" presStyleLbl="node1" presStyleIdx="0" presStyleCnt="4">
        <dgm:presLayoutVars>
          <dgm:chMax val="1"/>
          <dgm:bulletEnabled val="1"/>
        </dgm:presLayoutVars>
      </dgm:prSet>
      <dgm:spPr/>
      <dgm:t>
        <a:bodyPr/>
        <a:lstStyle/>
        <a:p>
          <a:endParaRPr lang="en-US"/>
        </a:p>
      </dgm:t>
    </dgm:pt>
    <dgm:pt modelId="{049DE87D-A2C0-4C87-986C-1B096E1E7135}" type="pres">
      <dgm:prSet presAssocID="{37D1EDE7-D7CC-4182-880E-D9587392959D}" presName="descendantText" presStyleLbl="alignAccFollowNode1" presStyleIdx="0" presStyleCnt="4">
        <dgm:presLayoutVars>
          <dgm:bulletEnabled val="1"/>
        </dgm:presLayoutVars>
      </dgm:prSet>
      <dgm:spPr/>
      <dgm:t>
        <a:bodyPr/>
        <a:lstStyle/>
        <a:p>
          <a:endParaRPr lang="en-US"/>
        </a:p>
      </dgm:t>
    </dgm:pt>
    <dgm:pt modelId="{2790DB4D-9BF1-420D-A697-C1C8F26F197E}" type="pres">
      <dgm:prSet presAssocID="{F1D06463-6F55-4691-B088-ED68B0FF8155}" presName="sp" presStyleCnt="0"/>
      <dgm:spPr/>
    </dgm:pt>
    <dgm:pt modelId="{8F4DE9D3-A546-475C-8D6C-CFA9F02D5224}" type="pres">
      <dgm:prSet presAssocID="{AE6631A9-7AF4-4256-B52F-D9030C8C966B}" presName="linNode" presStyleCnt="0"/>
      <dgm:spPr/>
    </dgm:pt>
    <dgm:pt modelId="{1B760834-FF4F-48AB-B2DB-363397A39D8E}" type="pres">
      <dgm:prSet presAssocID="{AE6631A9-7AF4-4256-B52F-D9030C8C966B}" presName="parentText" presStyleLbl="node1" presStyleIdx="1" presStyleCnt="4">
        <dgm:presLayoutVars>
          <dgm:chMax val="1"/>
          <dgm:bulletEnabled val="1"/>
        </dgm:presLayoutVars>
      </dgm:prSet>
      <dgm:spPr/>
      <dgm:t>
        <a:bodyPr/>
        <a:lstStyle/>
        <a:p>
          <a:endParaRPr lang="en-US"/>
        </a:p>
      </dgm:t>
    </dgm:pt>
    <dgm:pt modelId="{B2050129-B257-4771-A13E-C5022D39DB1C}" type="pres">
      <dgm:prSet presAssocID="{AE6631A9-7AF4-4256-B52F-D9030C8C966B}" presName="descendantText" presStyleLbl="alignAccFollowNode1" presStyleIdx="1" presStyleCnt="4" custLinFactNeighborX="-125" custLinFactNeighborY="2035">
        <dgm:presLayoutVars>
          <dgm:bulletEnabled val="1"/>
        </dgm:presLayoutVars>
      </dgm:prSet>
      <dgm:spPr/>
      <dgm:t>
        <a:bodyPr/>
        <a:lstStyle/>
        <a:p>
          <a:endParaRPr lang="en-US"/>
        </a:p>
      </dgm:t>
    </dgm:pt>
    <dgm:pt modelId="{5A9C4366-338C-4565-A5AB-9938177DA051}" type="pres">
      <dgm:prSet presAssocID="{338FEE41-0634-491F-B034-787BD3FB4DB6}" presName="sp" presStyleCnt="0"/>
      <dgm:spPr/>
    </dgm:pt>
    <dgm:pt modelId="{8F25541D-D453-4C16-9ED5-8EC59F84D420}" type="pres">
      <dgm:prSet presAssocID="{844A071A-E4C7-488D-A1D8-F8B56940FD9C}" presName="linNode" presStyleCnt="0"/>
      <dgm:spPr/>
    </dgm:pt>
    <dgm:pt modelId="{CEEC7725-5C4C-4A01-B7F0-7EBAF20052DB}" type="pres">
      <dgm:prSet presAssocID="{844A071A-E4C7-488D-A1D8-F8B56940FD9C}" presName="parentText" presStyleLbl="node1" presStyleIdx="2" presStyleCnt="4">
        <dgm:presLayoutVars>
          <dgm:chMax val="1"/>
          <dgm:bulletEnabled val="1"/>
        </dgm:presLayoutVars>
      </dgm:prSet>
      <dgm:spPr/>
      <dgm:t>
        <a:bodyPr/>
        <a:lstStyle/>
        <a:p>
          <a:endParaRPr lang="en-US"/>
        </a:p>
      </dgm:t>
    </dgm:pt>
    <dgm:pt modelId="{69D0DEAF-98DF-4B75-B033-CE5433BE25AE}" type="pres">
      <dgm:prSet presAssocID="{844A071A-E4C7-488D-A1D8-F8B56940FD9C}" presName="descendantText" presStyleLbl="alignAccFollowNode1" presStyleIdx="2" presStyleCnt="4">
        <dgm:presLayoutVars>
          <dgm:bulletEnabled val="1"/>
        </dgm:presLayoutVars>
      </dgm:prSet>
      <dgm:spPr/>
      <dgm:t>
        <a:bodyPr/>
        <a:lstStyle/>
        <a:p>
          <a:endParaRPr lang="en-US"/>
        </a:p>
      </dgm:t>
    </dgm:pt>
    <dgm:pt modelId="{A10C4D41-912A-408C-8531-B225FF854D55}" type="pres">
      <dgm:prSet presAssocID="{AA0727EA-C028-4FF5-BAA0-3390FB377DD1}" presName="sp" presStyleCnt="0"/>
      <dgm:spPr/>
    </dgm:pt>
    <dgm:pt modelId="{46B714C1-2B76-46CE-9127-3078B65CBDAE}" type="pres">
      <dgm:prSet presAssocID="{ABA6AEE5-EC54-4B9D-A34B-D0366A788F02}" presName="linNode" presStyleCnt="0"/>
      <dgm:spPr/>
    </dgm:pt>
    <dgm:pt modelId="{3F32BEBF-6D7E-4315-8FCA-30F6FAAF089E}" type="pres">
      <dgm:prSet presAssocID="{ABA6AEE5-EC54-4B9D-A34B-D0366A788F02}" presName="parentText" presStyleLbl="node1" presStyleIdx="3" presStyleCnt="4">
        <dgm:presLayoutVars>
          <dgm:chMax val="1"/>
          <dgm:bulletEnabled val="1"/>
        </dgm:presLayoutVars>
      </dgm:prSet>
      <dgm:spPr/>
      <dgm:t>
        <a:bodyPr/>
        <a:lstStyle/>
        <a:p>
          <a:endParaRPr lang="en-US"/>
        </a:p>
      </dgm:t>
    </dgm:pt>
    <dgm:pt modelId="{B7674637-2DC5-4F41-9B0E-AFCF45E6FB68}" type="pres">
      <dgm:prSet presAssocID="{ABA6AEE5-EC54-4B9D-A34B-D0366A788F02}" presName="descendantText" presStyleLbl="alignAccFollowNode1" presStyleIdx="3" presStyleCnt="4">
        <dgm:presLayoutVars>
          <dgm:bulletEnabled val="1"/>
        </dgm:presLayoutVars>
      </dgm:prSet>
      <dgm:spPr/>
      <dgm:t>
        <a:bodyPr/>
        <a:lstStyle/>
        <a:p>
          <a:endParaRPr lang="en-US"/>
        </a:p>
      </dgm:t>
    </dgm:pt>
  </dgm:ptLst>
  <dgm:cxnLst>
    <dgm:cxn modelId="{DE3C345E-A9DC-4166-83CD-466CE55A5B11}" srcId="{F7B21719-ABC7-42D5-8EB8-52B9A4564267}" destId="{AE6631A9-7AF4-4256-B52F-D9030C8C966B}" srcOrd="1" destOrd="0" parTransId="{E1094EDC-D647-4A45-91FF-1B8A3243A76A}" sibTransId="{338FEE41-0634-491F-B034-787BD3FB4DB6}"/>
    <dgm:cxn modelId="{4BB8FB18-BE54-4A13-AC23-8BE97A71E270}" srcId="{844A071A-E4C7-488D-A1D8-F8B56940FD9C}" destId="{96560E50-DDAF-438D-B585-0877541995A2}" srcOrd="0" destOrd="0" parTransId="{090B7277-5E86-4861-8DF5-C00B97331536}" sibTransId="{584780CC-79B8-49E3-8091-5BE1573CA492}"/>
    <dgm:cxn modelId="{5C235A5B-9432-47B1-A62B-E3806B756D49}" type="presOf" srcId="{DE93C47B-CB4F-4410-B09D-9F730E6823E7}" destId="{B2050129-B257-4771-A13E-C5022D39DB1C}" srcOrd="0" destOrd="0" presId="urn:microsoft.com/office/officeart/2005/8/layout/vList5"/>
    <dgm:cxn modelId="{27DB5325-70EE-45F9-B723-F18D512C8D99}" srcId="{F7B21719-ABC7-42D5-8EB8-52B9A4564267}" destId="{ABA6AEE5-EC54-4B9D-A34B-D0366A788F02}" srcOrd="3" destOrd="0" parTransId="{AD732CD2-87AE-4072-99B0-06C5A881924F}" sibTransId="{1FB3A218-7530-4517-9607-DEBA2CE96861}"/>
    <dgm:cxn modelId="{2E8377B5-4E82-4EAF-AEC7-0E002D727121}" srcId="{F7B21719-ABC7-42D5-8EB8-52B9A4564267}" destId="{844A071A-E4C7-488D-A1D8-F8B56940FD9C}" srcOrd="2" destOrd="0" parTransId="{C99C384D-FBBE-406A-8A12-AF73F0DAB5E1}" sibTransId="{AA0727EA-C028-4FF5-BAA0-3390FB377DD1}"/>
    <dgm:cxn modelId="{EF7F57D8-7ADE-489E-9E5D-52C09C26EA8C}" type="presOf" srcId="{5D3D4594-782F-478F-8487-A91F1308B8E8}" destId="{049DE87D-A2C0-4C87-986C-1B096E1E7135}" srcOrd="0" destOrd="0" presId="urn:microsoft.com/office/officeart/2005/8/layout/vList5"/>
    <dgm:cxn modelId="{B8BE832C-AEAC-4044-B560-0DC76FB1D4AB}" type="presOf" srcId="{F7B21719-ABC7-42D5-8EB8-52B9A4564267}" destId="{3C3332DA-85E7-4A09-B363-F39BDA54B5FA}" srcOrd="0" destOrd="0" presId="urn:microsoft.com/office/officeart/2005/8/layout/vList5"/>
    <dgm:cxn modelId="{7398F685-840A-4E53-B94F-E9C07EAF837E}" type="presOf" srcId="{37D1EDE7-D7CC-4182-880E-D9587392959D}" destId="{564C0D53-5059-4468-9117-2E93368DC2F7}" srcOrd="0" destOrd="0" presId="urn:microsoft.com/office/officeart/2005/8/layout/vList5"/>
    <dgm:cxn modelId="{F907C5B7-7625-4D08-805E-BC6D5CA399DE}" type="presOf" srcId="{AE6631A9-7AF4-4256-B52F-D9030C8C966B}" destId="{1B760834-FF4F-48AB-B2DB-363397A39D8E}" srcOrd="0" destOrd="0" presId="urn:microsoft.com/office/officeart/2005/8/layout/vList5"/>
    <dgm:cxn modelId="{1FF67271-87DA-4DF3-A089-45A5C562969F}" type="presOf" srcId="{4F5BB3FF-D530-47A4-97DF-FBC078362804}" destId="{B7674637-2DC5-4F41-9B0E-AFCF45E6FB68}" srcOrd="0" destOrd="0" presId="urn:microsoft.com/office/officeart/2005/8/layout/vList5"/>
    <dgm:cxn modelId="{BF85388B-76BB-411B-9228-799267554C0A}" srcId="{ABA6AEE5-EC54-4B9D-A34B-D0366A788F02}" destId="{4F5BB3FF-D530-47A4-97DF-FBC078362804}" srcOrd="0" destOrd="0" parTransId="{E211B958-ACA8-4F06-86B3-87353D4BC9ED}" sibTransId="{EC0C87BF-C744-40C0-9964-4E5BFAC2A64C}"/>
    <dgm:cxn modelId="{172FF044-AB71-4CA2-A3A4-4F1FBDC4D038}" srcId="{AE6631A9-7AF4-4256-B52F-D9030C8C966B}" destId="{DE93C47B-CB4F-4410-B09D-9F730E6823E7}" srcOrd="0" destOrd="0" parTransId="{66D2FFF2-E655-47A0-8DB9-8FD0373954CB}" sibTransId="{AD04D77F-20DA-4AEE-8279-485CA889E6DF}"/>
    <dgm:cxn modelId="{C7DE92CB-575C-408E-84F9-29CF3DD8DCD6}" type="presOf" srcId="{844A071A-E4C7-488D-A1D8-F8B56940FD9C}" destId="{CEEC7725-5C4C-4A01-B7F0-7EBAF20052DB}" srcOrd="0" destOrd="0" presId="urn:microsoft.com/office/officeart/2005/8/layout/vList5"/>
    <dgm:cxn modelId="{802F52FE-EE20-44DE-A462-348875A385D0}" type="presOf" srcId="{96560E50-DDAF-438D-B585-0877541995A2}" destId="{69D0DEAF-98DF-4B75-B033-CE5433BE25AE}" srcOrd="0" destOrd="0" presId="urn:microsoft.com/office/officeart/2005/8/layout/vList5"/>
    <dgm:cxn modelId="{7708A19B-3E81-4FCD-A406-F12405160618}" type="presOf" srcId="{ABA6AEE5-EC54-4B9D-A34B-D0366A788F02}" destId="{3F32BEBF-6D7E-4315-8FCA-30F6FAAF089E}" srcOrd="0" destOrd="0" presId="urn:microsoft.com/office/officeart/2005/8/layout/vList5"/>
    <dgm:cxn modelId="{C021D206-50D2-4F5B-89BF-20C680EC62B3}" srcId="{F7B21719-ABC7-42D5-8EB8-52B9A4564267}" destId="{37D1EDE7-D7CC-4182-880E-D9587392959D}" srcOrd="0" destOrd="0" parTransId="{C81E6760-2FD2-44D7-93ED-A2AEC09E8C6C}" sibTransId="{F1D06463-6F55-4691-B088-ED68B0FF8155}"/>
    <dgm:cxn modelId="{CB6B23E1-9C30-4DD1-80FA-25505D0F3077}" srcId="{37D1EDE7-D7CC-4182-880E-D9587392959D}" destId="{5D3D4594-782F-478F-8487-A91F1308B8E8}" srcOrd="0" destOrd="0" parTransId="{186F00F5-A0A7-4595-A5FB-3A7D6CD8375E}" sibTransId="{F8AACBD3-6763-4160-AD74-765A3B019B45}"/>
    <dgm:cxn modelId="{BCE1B4F8-45F3-4E12-AA99-55887EFA026A}" type="presParOf" srcId="{3C3332DA-85E7-4A09-B363-F39BDA54B5FA}" destId="{64A81E33-AD4A-4C4F-B9A2-9C6B20DB5C5C}" srcOrd="0" destOrd="0" presId="urn:microsoft.com/office/officeart/2005/8/layout/vList5"/>
    <dgm:cxn modelId="{839DBB46-E1D6-406F-93C9-C047D2995234}" type="presParOf" srcId="{64A81E33-AD4A-4C4F-B9A2-9C6B20DB5C5C}" destId="{564C0D53-5059-4468-9117-2E93368DC2F7}" srcOrd="0" destOrd="0" presId="urn:microsoft.com/office/officeart/2005/8/layout/vList5"/>
    <dgm:cxn modelId="{4F2E7C93-15FF-4C78-85D5-F5847C1DA49F}" type="presParOf" srcId="{64A81E33-AD4A-4C4F-B9A2-9C6B20DB5C5C}" destId="{049DE87D-A2C0-4C87-986C-1B096E1E7135}" srcOrd="1" destOrd="0" presId="urn:microsoft.com/office/officeart/2005/8/layout/vList5"/>
    <dgm:cxn modelId="{C172BF57-6E50-4030-8BBF-1865E2006590}" type="presParOf" srcId="{3C3332DA-85E7-4A09-B363-F39BDA54B5FA}" destId="{2790DB4D-9BF1-420D-A697-C1C8F26F197E}" srcOrd="1" destOrd="0" presId="urn:microsoft.com/office/officeart/2005/8/layout/vList5"/>
    <dgm:cxn modelId="{D92B7BFC-C702-47CA-A938-94EFA5CCC5E1}" type="presParOf" srcId="{3C3332DA-85E7-4A09-B363-F39BDA54B5FA}" destId="{8F4DE9D3-A546-475C-8D6C-CFA9F02D5224}" srcOrd="2" destOrd="0" presId="urn:microsoft.com/office/officeart/2005/8/layout/vList5"/>
    <dgm:cxn modelId="{106B998B-B946-420D-98E1-4B6640670B3B}" type="presParOf" srcId="{8F4DE9D3-A546-475C-8D6C-CFA9F02D5224}" destId="{1B760834-FF4F-48AB-B2DB-363397A39D8E}" srcOrd="0" destOrd="0" presId="urn:microsoft.com/office/officeart/2005/8/layout/vList5"/>
    <dgm:cxn modelId="{5DDC1AD5-533C-42A4-8366-F4F8431CBAB5}" type="presParOf" srcId="{8F4DE9D3-A546-475C-8D6C-CFA9F02D5224}" destId="{B2050129-B257-4771-A13E-C5022D39DB1C}" srcOrd="1" destOrd="0" presId="urn:microsoft.com/office/officeart/2005/8/layout/vList5"/>
    <dgm:cxn modelId="{334444C3-28C4-461A-BD72-717EBA0FAFF6}" type="presParOf" srcId="{3C3332DA-85E7-4A09-B363-F39BDA54B5FA}" destId="{5A9C4366-338C-4565-A5AB-9938177DA051}" srcOrd="3" destOrd="0" presId="urn:microsoft.com/office/officeart/2005/8/layout/vList5"/>
    <dgm:cxn modelId="{5AF074E9-B99E-4C40-A47A-AA2C505509F2}" type="presParOf" srcId="{3C3332DA-85E7-4A09-B363-F39BDA54B5FA}" destId="{8F25541D-D453-4C16-9ED5-8EC59F84D420}" srcOrd="4" destOrd="0" presId="urn:microsoft.com/office/officeart/2005/8/layout/vList5"/>
    <dgm:cxn modelId="{529A4BB9-0E84-499C-A050-E786D68F2EBD}" type="presParOf" srcId="{8F25541D-D453-4C16-9ED5-8EC59F84D420}" destId="{CEEC7725-5C4C-4A01-B7F0-7EBAF20052DB}" srcOrd="0" destOrd="0" presId="urn:microsoft.com/office/officeart/2005/8/layout/vList5"/>
    <dgm:cxn modelId="{C929A4EA-BA4F-4D10-9E41-748B45A46287}" type="presParOf" srcId="{8F25541D-D453-4C16-9ED5-8EC59F84D420}" destId="{69D0DEAF-98DF-4B75-B033-CE5433BE25AE}" srcOrd="1" destOrd="0" presId="urn:microsoft.com/office/officeart/2005/8/layout/vList5"/>
    <dgm:cxn modelId="{C7CFCDAE-1263-4CE5-8B6E-003256ED4B7B}" type="presParOf" srcId="{3C3332DA-85E7-4A09-B363-F39BDA54B5FA}" destId="{A10C4D41-912A-408C-8531-B225FF854D55}" srcOrd="5" destOrd="0" presId="urn:microsoft.com/office/officeart/2005/8/layout/vList5"/>
    <dgm:cxn modelId="{43D41D98-EEB6-4202-B720-BB85C5F2632C}" type="presParOf" srcId="{3C3332DA-85E7-4A09-B363-F39BDA54B5FA}" destId="{46B714C1-2B76-46CE-9127-3078B65CBDAE}" srcOrd="6" destOrd="0" presId="urn:microsoft.com/office/officeart/2005/8/layout/vList5"/>
    <dgm:cxn modelId="{8F881374-9511-4BEF-8DB7-85E1B4430F8B}" type="presParOf" srcId="{46B714C1-2B76-46CE-9127-3078B65CBDAE}" destId="{3F32BEBF-6D7E-4315-8FCA-30F6FAAF089E}" srcOrd="0" destOrd="0" presId="urn:microsoft.com/office/officeart/2005/8/layout/vList5"/>
    <dgm:cxn modelId="{A53A22F0-45F9-4F7B-928B-2DB75CF30139}" type="presParOf" srcId="{46B714C1-2B76-46CE-9127-3078B65CBDAE}" destId="{B7674637-2DC5-4F41-9B0E-AFCF45E6FB6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9DE87D-A2C0-4C87-986C-1B096E1E7135}">
      <dsp:nvSpPr>
        <dsp:cNvPr id="0" name=""/>
        <dsp:cNvSpPr/>
      </dsp:nvSpPr>
      <dsp:spPr>
        <a:xfrm rot="5400000">
          <a:off x="4637734" y="-1837051"/>
          <a:ext cx="880467" cy="477926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solidFill>
                <a:schemeClr val="tx1"/>
              </a:solidFill>
              <a:latin typeface="Tahoma" pitchFamily="34" charset="0"/>
              <a:ea typeface="Tahoma" pitchFamily="34" charset="0"/>
              <a:cs typeface="Tahoma" pitchFamily="34" charset="0"/>
            </a:rPr>
            <a:t>Nutrition Assessment</a:t>
          </a:r>
          <a:endParaRPr lang="en-US" sz="2800" kern="1200" dirty="0">
            <a:solidFill>
              <a:schemeClr val="tx1"/>
            </a:solidFill>
            <a:latin typeface="Tahoma" pitchFamily="34" charset="0"/>
            <a:ea typeface="Tahoma" pitchFamily="34" charset="0"/>
            <a:cs typeface="Tahoma" pitchFamily="34" charset="0"/>
          </a:endParaRPr>
        </a:p>
      </dsp:txBody>
      <dsp:txXfrm rot="-5400000">
        <a:off x="2688336" y="155328"/>
        <a:ext cx="4736283" cy="794505"/>
      </dsp:txXfrm>
    </dsp:sp>
    <dsp:sp modelId="{564C0D53-5059-4468-9117-2E93368DC2F7}">
      <dsp:nvSpPr>
        <dsp:cNvPr id="0" name=""/>
        <dsp:cNvSpPr/>
      </dsp:nvSpPr>
      <dsp:spPr>
        <a:xfrm>
          <a:off x="0" y="2288"/>
          <a:ext cx="2688336" cy="1100583"/>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US" sz="4000" kern="1200" dirty="0" smtClean="0">
              <a:solidFill>
                <a:schemeClr val="tx1"/>
              </a:solidFill>
              <a:latin typeface="Tahoma" pitchFamily="34" charset="0"/>
              <a:ea typeface="Tahoma" pitchFamily="34" charset="0"/>
              <a:cs typeface="Tahoma" pitchFamily="34" charset="0"/>
            </a:rPr>
            <a:t>Step 1</a:t>
          </a:r>
          <a:endParaRPr lang="en-US" sz="4000" kern="1200" dirty="0">
            <a:solidFill>
              <a:schemeClr val="tx1"/>
            </a:solidFill>
            <a:latin typeface="Tahoma" pitchFamily="34" charset="0"/>
            <a:ea typeface="Tahoma" pitchFamily="34" charset="0"/>
            <a:cs typeface="Tahoma" pitchFamily="34" charset="0"/>
          </a:endParaRPr>
        </a:p>
      </dsp:txBody>
      <dsp:txXfrm>
        <a:off x="53726" y="56014"/>
        <a:ext cx="2580884" cy="993131"/>
      </dsp:txXfrm>
    </dsp:sp>
    <dsp:sp modelId="{B2050129-B257-4771-A13E-C5022D39DB1C}">
      <dsp:nvSpPr>
        <dsp:cNvPr id="0" name=""/>
        <dsp:cNvSpPr/>
      </dsp:nvSpPr>
      <dsp:spPr>
        <a:xfrm rot="5400000">
          <a:off x="4634373" y="-663521"/>
          <a:ext cx="880467" cy="477926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latin typeface="Tahoma" pitchFamily="34" charset="0"/>
              <a:ea typeface="Tahoma" pitchFamily="34" charset="0"/>
              <a:cs typeface="Tahoma" pitchFamily="34" charset="0"/>
            </a:rPr>
            <a:t>Nutrition Diagnosis</a:t>
          </a:r>
          <a:endParaRPr lang="en-US" sz="2800" kern="1200" dirty="0">
            <a:latin typeface="Tahoma" pitchFamily="34" charset="0"/>
            <a:ea typeface="Tahoma" pitchFamily="34" charset="0"/>
            <a:cs typeface="Tahoma" pitchFamily="34" charset="0"/>
          </a:endParaRPr>
        </a:p>
      </dsp:txBody>
      <dsp:txXfrm rot="-5400000">
        <a:off x="2684975" y="1328858"/>
        <a:ext cx="4736283" cy="794505"/>
      </dsp:txXfrm>
    </dsp:sp>
    <dsp:sp modelId="{1B760834-FF4F-48AB-B2DB-363397A39D8E}">
      <dsp:nvSpPr>
        <dsp:cNvPr id="0" name=""/>
        <dsp:cNvSpPr/>
      </dsp:nvSpPr>
      <dsp:spPr>
        <a:xfrm>
          <a:off x="0" y="1157901"/>
          <a:ext cx="2688336" cy="1100583"/>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US" sz="4000" kern="1200" dirty="0" smtClean="0">
              <a:solidFill>
                <a:schemeClr val="tx1"/>
              </a:solidFill>
              <a:latin typeface="Tahoma" pitchFamily="34" charset="0"/>
              <a:ea typeface="Tahoma" pitchFamily="34" charset="0"/>
              <a:cs typeface="Tahoma" pitchFamily="34" charset="0"/>
            </a:rPr>
            <a:t>Step 2</a:t>
          </a:r>
          <a:endParaRPr lang="en-US" sz="4000" kern="1200" dirty="0">
            <a:solidFill>
              <a:schemeClr val="tx1"/>
            </a:solidFill>
            <a:latin typeface="Tahoma" pitchFamily="34" charset="0"/>
            <a:ea typeface="Tahoma" pitchFamily="34" charset="0"/>
            <a:cs typeface="Tahoma" pitchFamily="34" charset="0"/>
          </a:endParaRPr>
        </a:p>
      </dsp:txBody>
      <dsp:txXfrm>
        <a:off x="53726" y="1211627"/>
        <a:ext cx="2580884" cy="993131"/>
      </dsp:txXfrm>
    </dsp:sp>
    <dsp:sp modelId="{69D0DEAF-98DF-4B75-B033-CE5433BE25AE}">
      <dsp:nvSpPr>
        <dsp:cNvPr id="0" name=""/>
        <dsp:cNvSpPr/>
      </dsp:nvSpPr>
      <dsp:spPr>
        <a:xfrm rot="5400000">
          <a:off x="4637734" y="474174"/>
          <a:ext cx="880467" cy="477926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latin typeface="Tahoma" pitchFamily="34" charset="0"/>
              <a:ea typeface="Tahoma" pitchFamily="34" charset="0"/>
              <a:cs typeface="Tahoma" pitchFamily="34" charset="0"/>
            </a:rPr>
            <a:t>Nutrition Intervention</a:t>
          </a:r>
          <a:endParaRPr lang="en-US" sz="2800" kern="1200" dirty="0">
            <a:latin typeface="Tahoma" pitchFamily="34" charset="0"/>
            <a:ea typeface="Tahoma" pitchFamily="34" charset="0"/>
            <a:cs typeface="Tahoma" pitchFamily="34" charset="0"/>
          </a:endParaRPr>
        </a:p>
      </dsp:txBody>
      <dsp:txXfrm rot="-5400000">
        <a:off x="2688336" y="2466554"/>
        <a:ext cx="4736283" cy="794505"/>
      </dsp:txXfrm>
    </dsp:sp>
    <dsp:sp modelId="{CEEC7725-5C4C-4A01-B7F0-7EBAF20052DB}">
      <dsp:nvSpPr>
        <dsp:cNvPr id="0" name=""/>
        <dsp:cNvSpPr/>
      </dsp:nvSpPr>
      <dsp:spPr>
        <a:xfrm>
          <a:off x="0" y="2313514"/>
          <a:ext cx="2688336" cy="1100583"/>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US" sz="4000" kern="1200" dirty="0" smtClean="0">
              <a:solidFill>
                <a:schemeClr val="tx1"/>
              </a:solidFill>
              <a:latin typeface="Tahoma" pitchFamily="34" charset="0"/>
              <a:ea typeface="Tahoma" pitchFamily="34" charset="0"/>
              <a:cs typeface="Tahoma" pitchFamily="34" charset="0"/>
            </a:rPr>
            <a:t>Step 3</a:t>
          </a:r>
          <a:endParaRPr lang="en-US" sz="4000" kern="1200" dirty="0">
            <a:solidFill>
              <a:schemeClr val="tx1"/>
            </a:solidFill>
            <a:latin typeface="Tahoma" pitchFamily="34" charset="0"/>
            <a:ea typeface="Tahoma" pitchFamily="34" charset="0"/>
            <a:cs typeface="Tahoma" pitchFamily="34" charset="0"/>
          </a:endParaRPr>
        </a:p>
      </dsp:txBody>
      <dsp:txXfrm>
        <a:off x="53726" y="2367240"/>
        <a:ext cx="2580884" cy="993131"/>
      </dsp:txXfrm>
    </dsp:sp>
    <dsp:sp modelId="{B7674637-2DC5-4F41-9B0E-AFCF45E6FB68}">
      <dsp:nvSpPr>
        <dsp:cNvPr id="0" name=""/>
        <dsp:cNvSpPr/>
      </dsp:nvSpPr>
      <dsp:spPr>
        <a:xfrm rot="5400000">
          <a:off x="4637734" y="1629787"/>
          <a:ext cx="880467" cy="477926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latin typeface="Tahoma" pitchFamily="34" charset="0"/>
              <a:ea typeface="Tahoma" pitchFamily="34" charset="0"/>
              <a:cs typeface="Tahoma" pitchFamily="34" charset="0"/>
            </a:rPr>
            <a:t>Nutrition Monitoring &amp; Evaluation</a:t>
          </a:r>
          <a:endParaRPr lang="en-US" sz="2800" kern="1200" dirty="0">
            <a:latin typeface="Tahoma" pitchFamily="34" charset="0"/>
            <a:ea typeface="Tahoma" pitchFamily="34" charset="0"/>
            <a:cs typeface="Tahoma" pitchFamily="34" charset="0"/>
          </a:endParaRPr>
        </a:p>
      </dsp:txBody>
      <dsp:txXfrm rot="-5400000">
        <a:off x="2688336" y="3622167"/>
        <a:ext cx="4736283" cy="794505"/>
      </dsp:txXfrm>
    </dsp:sp>
    <dsp:sp modelId="{3F32BEBF-6D7E-4315-8FCA-30F6FAAF089E}">
      <dsp:nvSpPr>
        <dsp:cNvPr id="0" name=""/>
        <dsp:cNvSpPr/>
      </dsp:nvSpPr>
      <dsp:spPr>
        <a:xfrm>
          <a:off x="0" y="3469127"/>
          <a:ext cx="2688336" cy="1100583"/>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US" sz="4000" kern="1200" dirty="0" smtClean="0">
              <a:solidFill>
                <a:schemeClr val="tx1"/>
              </a:solidFill>
              <a:latin typeface="Tahoma" pitchFamily="34" charset="0"/>
              <a:ea typeface="Tahoma" pitchFamily="34" charset="0"/>
              <a:cs typeface="Tahoma" pitchFamily="34" charset="0"/>
            </a:rPr>
            <a:t>Step 4</a:t>
          </a:r>
          <a:endParaRPr lang="en-US" sz="4000" kern="1200" dirty="0">
            <a:solidFill>
              <a:schemeClr val="tx1"/>
            </a:solidFill>
            <a:latin typeface="Tahoma" pitchFamily="34" charset="0"/>
            <a:ea typeface="Tahoma" pitchFamily="34" charset="0"/>
            <a:cs typeface="Tahoma" pitchFamily="34" charset="0"/>
          </a:endParaRPr>
        </a:p>
      </dsp:txBody>
      <dsp:txXfrm>
        <a:off x="53726" y="3522853"/>
        <a:ext cx="2580884" cy="99313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40175" y="0"/>
            <a:ext cx="3013075" cy="466725"/>
          </a:xfrm>
          <a:prstGeom prst="rect">
            <a:avLst/>
          </a:prstGeom>
        </p:spPr>
        <p:txBody>
          <a:bodyPr vert="horz" lIns="91440" tIns="45720" rIns="91440" bIns="45720" rtlCol="0"/>
          <a:lstStyle>
            <a:lvl1pPr algn="r">
              <a:defRPr sz="1200"/>
            </a:lvl1pPr>
          </a:lstStyle>
          <a:p>
            <a:fld id="{BC246E7F-731F-40D7-8419-31A152A8C1FB}" type="datetimeFigureOut">
              <a:rPr lang="en-US" smtClean="0"/>
              <a:t>2/21/2017</a:t>
            </a:fld>
            <a:endParaRPr lang="en-US"/>
          </a:p>
        </p:txBody>
      </p:sp>
      <p:sp>
        <p:nvSpPr>
          <p:cNvPr id="4" name="Footer Placeholder 3"/>
          <p:cNvSpPr>
            <a:spLocks noGrp="1"/>
          </p:cNvSpPr>
          <p:nvPr>
            <p:ph type="ftr" sz="quarter" idx="2"/>
          </p:nvPr>
        </p:nvSpPr>
        <p:spPr>
          <a:xfrm>
            <a:off x="0" y="8842375"/>
            <a:ext cx="30130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40175" y="8842375"/>
            <a:ext cx="3013075" cy="466725"/>
          </a:xfrm>
          <a:prstGeom prst="rect">
            <a:avLst/>
          </a:prstGeom>
        </p:spPr>
        <p:txBody>
          <a:bodyPr vert="horz" lIns="91440" tIns="45720" rIns="91440" bIns="45720" rtlCol="0" anchor="b"/>
          <a:lstStyle>
            <a:lvl1pPr algn="r">
              <a:defRPr sz="1200"/>
            </a:lvl1pPr>
          </a:lstStyle>
          <a:p>
            <a:fld id="{AC5C9592-5E4E-4474-86CE-7F53D293BAC0}" type="slidenum">
              <a:rPr lang="en-US" smtClean="0"/>
              <a:t>‹#›</a:t>
            </a:fld>
            <a:endParaRPr lang="en-US"/>
          </a:p>
        </p:txBody>
      </p:sp>
    </p:spTree>
    <p:extLst>
      <p:ext uri="{BB962C8B-B14F-4D97-AF65-F5344CB8AC3E}">
        <p14:creationId xmlns:p14="http://schemas.microsoft.com/office/powerpoint/2010/main" val="7458544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5455"/>
          </a:xfrm>
          <a:prstGeom prst="rect">
            <a:avLst/>
          </a:prstGeom>
        </p:spPr>
        <p:txBody>
          <a:bodyPr vert="horz" lIns="92930" tIns="46465" rIns="92930" bIns="46465" rtlCol="0"/>
          <a:lstStyle>
            <a:lvl1pPr algn="r">
              <a:defRPr sz="1200"/>
            </a:lvl1pPr>
          </a:lstStyle>
          <a:p>
            <a:fld id="{0736606E-285C-4033-8FB2-7F4FF1199A73}" type="datetimeFigureOut">
              <a:rPr lang="en-US" smtClean="0"/>
              <a:pPr/>
              <a:t>2/21/2017</a:t>
            </a:fld>
            <a:endParaRPr lang="en-US"/>
          </a:p>
        </p:txBody>
      </p:sp>
      <p:sp>
        <p:nvSpPr>
          <p:cNvPr id="4" name="Slide Image Placeholder 3"/>
          <p:cNvSpPr>
            <a:spLocks noGrp="1" noRot="1" noChangeAspect="1"/>
          </p:cNvSpPr>
          <p:nvPr>
            <p:ph type="sldImg" idx="2"/>
          </p:nvPr>
        </p:nvSpPr>
        <p:spPr>
          <a:xfrm>
            <a:off x="1150938" y="698500"/>
            <a:ext cx="4652962" cy="3490913"/>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21823"/>
            <a:ext cx="5563870" cy="4189095"/>
          </a:xfrm>
          <a:prstGeom prst="rect">
            <a:avLst/>
          </a:prstGeom>
        </p:spPr>
        <p:txBody>
          <a:bodyPr vert="horz" lIns="92930" tIns="46465" rIns="92930" bIns="4646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13763" cy="465455"/>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29"/>
            <a:ext cx="3013763" cy="465455"/>
          </a:xfrm>
          <a:prstGeom prst="rect">
            <a:avLst/>
          </a:prstGeom>
        </p:spPr>
        <p:txBody>
          <a:bodyPr vert="horz" lIns="92930" tIns="46465" rIns="92930" bIns="46465" rtlCol="0" anchor="b"/>
          <a:lstStyle>
            <a:lvl1pPr algn="r">
              <a:defRPr sz="1200"/>
            </a:lvl1pPr>
          </a:lstStyle>
          <a:p>
            <a:fld id="{3A5530C8-E91F-482B-AF0E-A886A371BBDB}" type="slidenum">
              <a:rPr lang="en-US" smtClean="0"/>
              <a:pPr/>
              <a:t>‹#›</a:t>
            </a:fld>
            <a:endParaRPr lang="en-US"/>
          </a:p>
        </p:txBody>
      </p:sp>
    </p:spTree>
    <p:extLst>
      <p:ext uri="{BB962C8B-B14F-4D97-AF65-F5344CB8AC3E}">
        <p14:creationId xmlns:p14="http://schemas.microsoft.com/office/powerpoint/2010/main" val="3486182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n-US"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20C4466-CBCA-4993-8790-05EFC457D8E0}" type="slidenum">
              <a:rPr lang="en-US" altLang="en-US" smtClean="0"/>
              <a:pPr/>
              <a:t>1</a:t>
            </a:fld>
            <a:endParaRPr lang="en-US" altLang="en-US" smtClean="0"/>
          </a:p>
        </p:txBody>
      </p:sp>
    </p:spTree>
    <p:extLst>
      <p:ext uri="{BB962C8B-B14F-4D97-AF65-F5344CB8AC3E}">
        <p14:creationId xmlns:p14="http://schemas.microsoft.com/office/powerpoint/2010/main" val="809761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a:p>
            <a:pPr eaLnBrk="1" hangingPunct="1">
              <a:spcBef>
                <a:spcPct val="0"/>
              </a:spcBef>
            </a:pPr>
            <a:endParaRPr lang="en-US"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956D19D-DE88-49BD-8DEC-07536120A119}" type="slidenum">
              <a:rPr lang="en-US" altLang="en-US"/>
              <a:pPr/>
              <a:t>62</a:t>
            </a:fld>
            <a:endParaRPr lang="en-US" altLang="en-US"/>
          </a:p>
        </p:txBody>
      </p:sp>
    </p:spTree>
    <p:extLst>
      <p:ext uri="{BB962C8B-B14F-4D97-AF65-F5344CB8AC3E}">
        <p14:creationId xmlns:p14="http://schemas.microsoft.com/office/powerpoint/2010/main" val="2187927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5530C8-E91F-482B-AF0E-A886A371BBDB}" type="slidenum">
              <a:rPr lang="en-US" smtClean="0"/>
              <a:pPr/>
              <a:t>63</a:t>
            </a:fld>
            <a:endParaRPr lang="en-US"/>
          </a:p>
        </p:txBody>
      </p:sp>
    </p:spTree>
    <p:extLst>
      <p:ext uri="{BB962C8B-B14F-4D97-AF65-F5344CB8AC3E}">
        <p14:creationId xmlns:p14="http://schemas.microsoft.com/office/powerpoint/2010/main" val="2681961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a:p>
            <a:pPr eaLnBrk="1" hangingPunct="1">
              <a:spcBef>
                <a:spcPct val="0"/>
              </a:spcBef>
            </a:pPr>
            <a:endParaRPr lang="en-US" altLang="en-US"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C9E219D-0C98-4D27-93B1-3AFAAB8BAEA6}" type="slidenum">
              <a:rPr lang="en-US" altLang="en-US"/>
              <a:pPr/>
              <a:t>64</a:t>
            </a:fld>
            <a:endParaRPr lang="en-US" altLang="en-US"/>
          </a:p>
        </p:txBody>
      </p:sp>
    </p:spTree>
    <p:extLst>
      <p:ext uri="{BB962C8B-B14F-4D97-AF65-F5344CB8AC3E}">
        <p14:creationId xmlns:p14="http://schemas.microsoft.com/office/powerpoint/2010/main" val="3453673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5530C8-E91F-482B-AF0E-A886A371BBDB}" type="slidenum">
              <a:rPr lang="en-US" smtClean="0"/>
              <a:pPr/>
              <a:t>4</a:t>
            </a:fld>
            <a:endParaRPr lang="en-US"/>
          </a:p>
        </p:txBody>
      </p:sp>
    </p:spTree>
    <p:extLst>
      <p:ext uri="{BB962C8B-B14F-4D97-AF65-F5344CB8AC3E}">
        <p14:creationId xmlns:p14="http://schemas.microsoft.com/office/powerpoint/2010/main" val="2418370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5530C8-E91F-482B-AF0E-A886A371BBDB}" type="slidenum">
              <a:rPr lang="en-US" smtClean="0"/>
              <a:pPr/>
              <a:t>12</a:t>
            </a:fld>
            <a:endParaRPr lang="en-US"/>
          </a:p>
        </p:txBody>
      </p:sp>
    </p:spTree>
    <p:extLst>
      <p:ext uri="{BB962C8B-B14F-4D97-AF65-F5344CB8AC3E}">
        <p14:creationId xmlns:p14="http://schemas.microsoft.com/office/powerpoint/2010/main" val="2867231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5530C8-E91F-482B-AF0E-A886A371BBDB}" type="slidenum">
              <a:rPr lang="en-US" smtClean="0"/>
              <a:pPr/>
              <a:t>17</a:t>
            </a:fld>
            <a:endParaRPr lang="en-US"/>
          </a:p>
        </p:txBody>
      </p:sp>
    </p:spTree>
    <p:extLst>
      <p:ext uri="{BB962C8B-B14F-4D97-AF65-F5344CB8AC3E}">
        <p14:creationId xmlns:p14="http://schemas.microsoft.com/office/powerpoint/2010/main" val="1185608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a:p>
            <a:pPr eaLnBrk="1" hangingPunct="1">
              <a:spcBef>
                <a:spcPct val="0"/>
              </a:spcBef>
            </a:pPr>
            <a:endParaRPr lang="en-US" altLang="en-US" dirty="0"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100B7B-8228-4250-AEE4-509B46F23837}" type="slidenum">
              <a:rPr lang="en-US" altLang="en-US"/>
              <a:pPr/>
              <a:t>56</a:t>
            </a:fld>
            <a:endParaRPr lang="en-US" altLang="en-US"/>
          </a:p>
        </p:txBody>
      </p:sp>
    </p:spTree>
    <p:extLst>
      <p:ext uri="{BB962C8B-B14F-4D97-AF65-F5344CB8AC3E}">
        <p14:creationId xmlns:p14="http://schemas.microsoft.com/office/powerpoint/2010/main" val="658885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a:p>
            <a:pPr eaLnBrk="1" hangingPunct="1">
              <a:spcBef>
                <a:spcPct val="0"/>
              </a:spcBef>
            </a:pPr>
            <a:endParaRPr lang="en-US" altLang="en-US"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7F5424-C2CD-401F-A3F7-552A08339AD4}" type="slidenum">
              <a:rPr lang="en-US" altLang="en-US"/>
              <a:pPr/>
              <a:t>57</a:t>
            </a:fld>
            <a:endParaRPr lang="en-US" altLang="en-US"/>
          </a:p>
        </p:txBody>
      </p:sp>
    </p:spTree>
    <p:extLst>
      <p:ext uri="{BB962C8B-B14F-4D97-AF65-F5344CB8AC3E}">
        <p14:creationId xmlns:p14="http://schemas.microsoft.com/office/powerpoint/2010/main" val="1244905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5530C8-E91F-482B-AF0E-A886A371BBDB}" type="slidenum">
              <a:rPr lang="en-US" smtClean="0"/>
              <a:pPr/>
              <a:t>58</a:t>
            </a:fld>
            <a:endParaRPr lang="en-US"/>
          </a:p>
        </p:txBody>
      </p:sp>
    </p:spTree>
    <p:extLst>
      <p:ext uri="{BB962C8B-B14F-4D97-AF65-F5344CB8AC3E}">
        <p14:creationId xmlns:p14="http://schemas.microsoft.com/office/powerpoint/2010/main" val="3316421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5530C8-E91F-482B-AF0E-A886A371BBDB}" type="slidenum">
              <a:rPr lang="en-US" smtClean="0"/>
              <a:pPr/>
              <a:t>60</a:t>
            </a:fld>
            <a:endParaRPr lang="en-US"/>
          </a:p>
        </p:txBody>
      </p:sp>
    </p:spTree>
    <p:extLst>
      <p:ext uri="{BB962C8B-B14F-4D97-AF65-F5344CB8AC3E}">
        <p14:creationId xmlns:p14="http://schemas.microsoft.com/office/powerpoint/2010/main" val="2650446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a:p>
            <a:pPr eaLnBrk="1" hangingPunct="1">
              <a:spcBef>
                <a:spcPct val="0"/>
              </a:spcBef>
            </a:pPr>
            <a:endParaRPr lang="en-US" alt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83C0C7-EF71-4DB1-8997-557A7AB0DEB9}" type="slidenum">
              <a:rPr lang="en-US" altLang="en-US"/>
              <a:pPr/>
              <a:t>61</a:t>
            </a:fld>
            <a:endParaRPr lang="en-US" altLang="en-US"/>
          </a:p>
        </p:txBody>
      </p:sp>
    </p:spTree>
    <p:extLst>
      <p:ext uri="{BB962C8B-B14F-4D97-AF65-F5344CB8AC3E}">
        <p14:creationId xmlns:p14="http://schemas.microsoft.com/office/powerpoint/2010/main" val="1321883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6" name="Line 9"/>
          <p:cNvSpPr>
            <a:spLocks noChangeShapeType="1"/>
          </p:cNvSpPr>
          <p:nvPr userDrawn="1"/>
        </p:nvSpPr>
        <p:spPr bwMode="auto">
          <a:xfrm>
            <a:off x="304800" y="2209800"/>
            <a:ext cx="49530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7" name="Line 10"/>
          <p:cNvSpPr>
            <a:spLocks noChangeShapeType="1"/>
          </p:cNvSpPr>
          <p:nvPr userDrawn="1"/>
        </p:nvSpPr>
        <p:spPr bwMode="auto">
          <a:xfrm>
            <a:off x="7239000" y="2209800"/>
            <a:ext cx="16002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8" name="Line 12"/>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sp>
        <p:nvSpPr>
          <p:cNvPr id="24"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a:lvl1pPr>
          </a:lstStyle>
          <a:p>
            <a:pPr lvl="0"/>
            <a:r>
              <a:rPr lang="en-US" smtClean="0"/>
              <a:t>Click to edit Master text styles</a:t>
            </a:r>
          </a:p>
        </p:txBody>
      </p:sp>
      <p:sp>
        <p:nvSpPr>
          <p:cNvPr id="9" name="Date Placeholder 2"/>
          <p:cNvSpPr>
            <a:spLocks noGrp="1"/>
          </p:cNvSpPr>
          <p:nvPr>
            <p:ph type="dt" sz="half" idx="14"/>
          </p:nvPr>
        </p:nvSpPr>
        <p:spPr/>
        <p:txBody>
          <a:bodyPr/>
          <a:lstStyle>
            <a:lvl1pPr>
              <a:defRPr/>
            </a:lvl1pPr>
          </a:lstStyle>
          <a:p>
            <a:pPr>
              <a:defRPr/>
            </a:pPr>
            <a:fld id="{7721192A-29E6-4039-BB76-CD3451D51777}" type="datetime1">
              <a:rPr lang="en-US"/>
              <a:pPr>
                <a:defRPr/>
              </a:pPr>
              <a:t>2/21/2017</a:t>
            </a:fld>
            <a:endParaRPr lang="en-US" dirty="0"/>
          </a:p>
        </p:txBody>
      </p:sp>
      <p:pic>
        <p:nvPicPr>
          <p:cNvPr id="11" name="Picture 10" descr="Academy-of-Nutrition-and-Dietetics.jpg"/>
          <p:cNvPicPr>
            <a:picLocks noChangeAspect="1"/>
          </p:cNvPicPr>
          <p:nvPr userDrawn="1"/>
        </p:nvPicPr>
        <p:blipFill>
          <a:blip r:embed="rId2" cstate="print"/>
          <a:stretch>
            <a:fillRect/>
          </a:stretch>
        </p:blipFill>
        <p:spPr>
          <a:xfrm>
            <a:off x="6248400" y="228600"/>
            <a:ext cx="2174874" cy="377753"/>
          </a:xfrm>
          <a:prstGeom prst="rect">
            <a:avLst/>
          </a:prstGeom>
        </p:spPr>
      </p:pic>
      <p:pic>
        <p:nvPicPr>
          <p:cNvPr id="10" name="Picture 9" descr="IMG_8202.jpg"/>
          <p:cNvPicPr>
            <a:picLocks noChangeAspect="1"/>
          </p:cNvPicPr>
          <p:nvPr userDrawn="1"/>
        </p:nvPicPr>
        <p:blipFill>
          <a:blip r:embed="rId3" cstate="print"/>
          <a:srcRect l="15000" t="16667" b="16667"/>
          <a:stretch>
            <a:fillRect/>
          </a:stretch>
        </p:blipFill>
        <p:spPr>
          <a:xfrm>
            <a:off x="4419600" y="1752600"/>
            <a:ext cx="3627120" cy="42672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10">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9041E539-FE34-41E2-A04E-5E9A29F00556}" type="datetime1">
              <a:rPr lang="en-US" smtClean="0"/>
              <a:pPr>
                <a:defRPr/>
              </a:pPr>
              <a:t>2/21/2017</a:t>
            </a:fld>
            <a:endParaRPr lang="en-US" dirty="0"/>
          </a:p>
        </p:txBody>
      </p:sp>
      <p:pic>
        <p:nvPicPr>
          <p:cNvPr id="4" name="Picture 8" descr="ppt_03"/>
          <p:cNvPicPr>
            <a:picLocks noChangeAspect="1" noChangeArrowheads="1"/>
          </p:cNvPicPr>
          <p:nvPr userDrawn="1"/>
        </p:nvPicPr>
        <p:blipFill>
          <a:blip r:embed="rId2" cstate="print"/>
          <a:srcRect t="2943"/>
          <a:stretch>
            <a:fillRect/>
          </a:stretch>
        </p:blipFill>
        <p:spPr bwMode="auto">
          <a:xfrm>
            <a:off x="0" y="0"/>
            <a:ext cx="9144000" cy="6858000"/>
          </a:xfrm>
          <a:prstGeom prst="rect">
            <a:avLst/>
          </a:prstGeom>
          <a:noFill/>
        </p:spPr>
      </p:pic>
      <p:sp>
        <p:nvSpPr>
          <p:cNvPr id="9" name="Text Placeholder 8"/>
          <p:cNvSpPr>
            <a:spLocks noGrp="1"/>
          </p:cNvSpPr>
          <p:nvPr>
            <p:ph type="body" sz="quarter" idx="11"/>
          </p:nvPr>
        </p:nvSpPr>
        <p:spPr>
          <a:xfrm>
            <a:off x="228600" y="2209800"/>
            <a:ext cx="5486400" cy="2819400"/>
          </a:xfrm>
          <a:prstGeom prst="rect">
            <a:avLst/>
          </a:prstGeom>
        </p:spPr>
        <p:txBody>
          <a:bodyPr/>
          <a:lstStyle>
            <a:lvl1pPr>
              <a:defRPr>
                <a:solidFill>
                  <a:schemeClr val="bg1"/>
                </a:solidFill>
              </a:defRPr>
            </a:lvl1pPr>
          </a:lstStyle>
          <a:p>
            <a:pPr lvl="0"/>
            <a:r>
              <a:rPr lang="en-US" smtClean="0"/>
              <a:t>Click to edit Master text styles</a:t>
            </a:r>
          </a:p>
        </p:txBody>
      </p:sp>
      <p:sp>
        <p:nvSpPr>
          <p:cNvPr id="11" name="Text Placeholder 10"/>
          <p:cNvSpPr>
            <a:spLocks noGrp="1"/>
          </p:cNvSpPr>
          <p:nvPr>
            <p:ph type="body" sz="quarter" idx="12"/>
          </p:nvPr>
        </p:nvSpPr>
        <p:spPr>
          <a:xfrm>
            <a:off x="228600" y="1447800"/>
            <a:ext cx="8382000" cy="685800"/>
          </a:xfrm>
          <a:prstGeom prst="rect">
            <a:avLst/>
          </a:prstGeom>
        </p:spPr>
        <p:txBody>
          <a:bodyPr/>
          <a:lstStyle>
            <a:lvl1pPr>
              <a:defRPr sz="4400">
                <a:solidFill>
                  <a:srgbClr val="39683E"/>
                </a:solidFill>
              </a:defRPr>
            </a:lvl1pPr>
          </a:lstStyle>
          <a:p>
            <a:pPr lvl="0"/>
            <a:r>
              <a:rPr lang="en-US" smtClean="0"/>
              <a:t>Click to edit Master text styles</a:t>
            </a:r>
          </a:p>
        </p:txBody>
      </p:sp>
      <p:pic>
        <p:nvPicPr>
          <p:cNvPr id="7" name="Picture 6" descr="Academy-of-Nutrition-and-Dietetics.jpg"/>
          <p:cNvPicPr>
            <a:picLocks noChangeAspect="1"/>
          </p:cNvPicPr>
          <p:nvPr userDrawn="1"/>
        </p:nvPicPr>
        <p:blipFill>
          <a:blip r:embed="rId3" cstate="print"/>
          <a:stretch>
            <a:fillRect/>
          </a:stretch>
        </p:blipFill>
        <p:spPr>
          <a:xfrm>
            <a:off x="6248400" y="228600"/>
            <a:ext cx="2174874" cy="377753"/>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11">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9041E539-FE34-41E2-A04E-5E9A29F00556}" type="datetime1">
              <a:rPr lang="en-US" smtClean="0"/>
              <a:pPr>
                <a:defRPr/>
              </a:pPr>
              <a:t>2/21/2017</a:t>
            </a:fld>
            <a:endParaRPr lang="en-US" dirty="0"/>
          </a:p>
        </p:txBody>
      </p:sp>
      <p:sp>
        <p:nvSpPr>
          <p:cNvPr id="9" name="Text Placeholder 8"/>
          <p:cNvSpPr>
            <a:spLocks noGrp="1"/>
          </p:cNvSpPr>
          <p:nvPr>
            <p:ph type="body" sz="quarter" idx="11"/>
          </p:nvPr>
        </p:nvSpPr>
        <p:spPr>
          <a:xfrm>
            <a:off x="228600" y="2286000"/>
            <a:ext cx="8686800" cy="762000"/>
          </a:xfrm>
          <a:prstGeom prst="rect">
            <a:avLst/>
          </a:prstGeom>
        </p:spPr>
        <p:txBody>
          <a:bodyPr/>
          <a:lstStyle>
            <a:lvl1pPr>
              <a:defRPr sz="4400"/>
            </a:lvl1pPr>
          </a:lstStyle>
          <a:p>
            <a:pPr lvl="0"/>
            <a:r>
              <a:rPr lang="en-US" smtClean="0"/>
              <a:t>Click to edit Master text styles</a:t>
            </a:r>
          </a:p>
        </p:txBody>
      </p:sp>
      <p:sp>
        <p:nvSpPr>
          <p:cNvPr id="11" name="Text Placeholder 10"/>
          <p:cNvSpPr>
            <a:spLocks noGrp="1"/>
          </p:cNvSpPr>
          <p:nvPr>
            <p:ph type="body" sz="quarter" idx="12"/>
          </p:nvPr>
        </p:nvSpPr>
        <p:spPr>
          <a:xfrm>
            <a:off x="228600" y="3048000"/>
            <a:ext cx="8686800" cy="762000"/>
          </a:xfrm>
          <a:prstGeom prst="rect">
            <a:avLst/>
          </a:prstGeom>
        </p:spPr>
        <p:txBody>
          <a:bodyPr/>
          <a:lstStyle>
            <a:lvl1pPr>
              <a:defRPr sz="4000">
                <a:solidFill>
                  <a:srgbClr val="717171"/>
                </a:solidFill>
              </a:defRPr>
            </a:lvl1pPr>
          </a:lstStyle>
          <a:p>
            <a:pPr lvl="0"/>
            <a:r>
              <a:rPr lang="en-US" smtClean="0"/>
              <a:t>Click to edit Master text styles</a:t>
            </a:r>
          </a:p>
        </p:txBody>
      </p:sp>
      <p:pic>
        <p:nvPicPr>
          <p:cNvPr id="6" name="Picture 5" descr="Academy-of-Nutrition-and-Dietetics.jpg"/>
          <p:cNvPicPr>
            <a:picLocks noChangeAspect="1"/>
          </p:cNvPicPr>
          <p:nvPr userDrawn="1"/>
        </p:nvPicPr>
        <p:blipFill>
          <a:blip r:embed="rId2" cstate="print"/>
          <a:stretch>
            <a:fillRect/>
          </a:stretch>
        </p:blipFill>
        <p:spPr>
          <a:xfrm>
            <a:off x="6248400" y="228600"/>
            <a:ext cx="2174874" cy="377753"/>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1450757"/>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DE7AA56-3BAC-4D0E-A60E-BD0A3A09ADE8}" type="datetime1">
              <a:rPr lang="en-US" smtClean="0"/>
              <a:t>2/21/2017</a:t>
            </a:fld>
            <a:endParaRPr lang="en-US"/>
          </a:p>
        </p:txBody>
      </p:sp>
      <p:sp>
        <p:nvSpPr>
          <p:cNvPr id="4" name="Footer Placeholder 3"/>
          <p:cNvSpPr>
            <a:spLocks noGrp="1"/>
          </p:cNvSpPr>
          <p:nvPr>
            <p:ph type="ftr" sz="quarter" idx="11"/>
          </p:nvPr>
        </p:nvSpPr>
        <p:spPr>
          <a:xfrm>
            <a:off x="2764639" y="6459786"/>
            <a:ext cx="3617103"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7425344" y="6459786"/>
            <a:ext cx="984019" cy="365125"/>
          </a:xfrm>
          <a:prstGeom prst="rect">
            <a:avLst/>
          </a:prstGeom>
        </p:spPr>
        <p:txBody>
          <a:bodyPr/>
          <a:lstStyle/>
          <a:p>
            <a:fld id="{7FE51F70-89DA-4DF6-9FC6-9D4C652A5A69}" type="slidenum">
              <a:rPr lang="en-US" smtClean="0"/>
              <a:t>‹#›</a:t>
            </a:fld>
            <a:endParaRPr lang="en-US"/>
          </a:p>
        </p:txBody>
      </p:sp>
    </p:spTree>
    <p:extLst>
      <p:ext uri="{BB962C8B-B14F-4D97-AF65-F5344CB8AC3E}">
        <p14:creationId xmlns:p14="http://schemas.microsoft.com/office/powerpoint/2010/main" val="939368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2D7914-D942-4495-89B6-01394EFCEF10}" type="datetimeFigureOut">
              <a:rPr lang="en-US" smtClean="0"/>
              <a:t>2/21/2017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13C23F84-A583-4044-81B4-04C7FF9616EB}" type="slidenum">
              <a:rPr lang="en-US" smtClean="0"/>
              <a:t>‹#›</a:t>
            </a:fld>
            <a:endParaRPr lang="en-US"/>
          </a:p>
        </p:txBody>
      </p:sp>
    </p:spTree>
    <p:extLst>
      <p:ext uri="{BB962C8B-B14F-4D97-AF65-F5344CB8AC3E}">
        <p14:creationId xmlns:p14="http://schemas.microsoft.com/office/powerpoint/2010/main" val="3257851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w/ Title">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3" name="Date Placeholder 21"/>
          <p:cNvSpPr>
            <a:spLocks noGrp="1"/>
          </p:cNvSpPr>
          <p:nvPr>
            <p:ph type="dt" sz="half" idx="10"/>
          </p:nvPr>
        </p:nvSpPr>
        <p:spPr/>
        <p:txBody>
          <a:bodyPr/>
          <a:lstStyle>
            <a:lvl1pPr>
              <a:defRPr/>
            </a:lvl1pPr>
          </a:lstStyle>
          <a:p>
            <a:pPr>
              <a:defRPr/>
            </a:pPr>
            <a:endParaRPr lang="en-US"/>
          </a:p>
        </p:txBody>
      </p:sp>
      <p:sp>
        <p:nvSpPr>
          <p:cNvPr id="4" name="Slide Number Placeholder 23"/>
          <p:cNvSpPr>
            <a:spLocks noGrp="1"/>
          </p:cNvSpPr>
          <p:nvPr>
            <p:ph type="sldNum" sz="quarter" idx="11"/>
          </p:nvPr>
        </p:nvSpPr>
        <p:spPr>
          <a:xfrm>
            <a:off x="6457950" y="6356351"/>
            <a:ext cx="2057400" cy="365125"/>
          </a:xfrm>
          <a:prstGeom prst="rect">
            <a:avLst/>
          </a:prstGeom>
        </p:spPr>
        <p:txBody>
          <a:bodyPr/>
          <a:lstStyle>
            <a:lvl1pPr>
              <a:defRPr/>
            </a:lvl1pPr>
          </a:lstStyle>
          <a:p>
            <a:pPr>
              <a:defRPr/>
            </a:pPr>
            <a:fld id="{0854FF28-BFF7-434A-837B-020325015389}" type="slidenum">
              <a:rPr lang="en-US"/>
              <a:pPr>
                <a:defRPr/>
              </a:pPr>
              <a:t>‹#›</a:t>
            </a:fld>
            <a:endParaRPr lang="en-US" dirty="0"/>
          </a:p>
        </p:txBody>
      </p:sp>
    </p:spTree>
    <p:extLst>
      <p:ext uri="{BB962C8B-B14F-4D97-AF65-F5344CB8AC3E}">
        <p14:creationId xmlns:p14="http://schemas.microsoft.com/office/powerpoint/2010/main" val="2952901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228600" y="990600"/>
            <a:ext cx="8686800" cy="5410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21"/>
          <p:cNvSpPr>
            <a:spLocks noGrp="1"/>
          </p:cNvSpPr>
          <p:nvPr>
            <p:ph type="dt" sz="half" idx="13"/>
          </p:nvPr>
        </p:nvSpPr>
        <p:spPr/>
        <p:txBody>
          <a:bodyPr/>
          <a:lstStyle>
            <a:lvl1pPr>
              <a:defRPr/>
            </a:lvl1pPr>
          </a:lstStyle>
          <a:p>
            <a:pPr>
              <a:defRPr/>
            </a:pPr>
            <a:r>
              <a:rPr lang="en-US"/>
              <a:t>Date</a:t>
            </a:r>
          </a:p>
        </p:txBody>
      </p:sp>
      <p:sp>
        <p:nvSpPr>
          <p:cNvPr id="5" name="Slide Number Placeholder 23"/>
          <p:cNvSpPr>
            <a:spLocks noGrp="1"/>
          </p:cNvSpPr>
          <p:nvPr>
            <p:ph type="sldNum" sz="quarter" idx="14"/>
          </p:nvPr>
        </p:nvSpPr>
        <p:spPr/>
        <p:txBody>
          <a:bodyPr/>
          <a:lstStyle>
            <a:lvl1pPr>
              <a:defRPr/>
            </a:lvl1pPr>
          </a:lstStyle>
          <a:p>
            <a:pPr>
              <a:defRPr/>
            </a:pPr>
            <a:fld id="{6CB0682F-AD5A-48A6-B1B7-B7AC7885359F}"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neral Title">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457200" y="2362200"/>
            <a:ext cx="8077200" cy="685800"/>
          </a:xfrm>
        </p:spPr>
        <p:txBody>
          <a:bodyPr/>
          <a:lstStyle>
            <a:lvl1pPr algn="ctr">
              <a:defRPr sz="3600">
                <a:solidFill>
                  <a:srgbClr val="39683E"/>
                </a:solidFill>
              </a:defRPr>
            </a:lvl1pPr>
          </a:lstStyle>
          <a:p>
            <a:pPr lvl="0"/>
            <a:r>
              <a:rPr lang="en-US" dirty="0" smtClean="0"/>
              <a:t>Click to edit Master text styles</a:t>
            </a:r>
          </a:p>
        </p:txBody>
      </p:sp>
      <p:sp>
        <p:nvSpPr>
          <p:cNvPr id="8" name="Text Placeholder 7"/>
          <p:cNvSpPr>
            <a:spLocks noGrp="1"/>
          </p:cNvSpPr>
          <p:nvPr>
            <p:ph type="body" sz="quarter" idx="13"/>
          </p:nvPr>
        </p:nvSpPr>
        <p:spPr>
          <a:xfrm>
            <a:off x="457200" y="3429000"/>
            <a:ext cx="8077200" cy="609600"/>
          </a:xfrm>
        </p:spPr>
        <p:txBody>
          <a:bodyPr/>
          <a:lstStyle>
            <a:lvl1pPr algn="ctr">
              <a:defRPr>
                <a:solidFill>
                  <a:srgbClr val="717171"/>
                </a:solidFill>
              </a:defRPr>
            </a:lvl1pPr>
          </a:lstStyle>
          <a:p>
            <a:pPr lvl="0"/>
            <a:r>
              <a:rPr lang="en-US" dirty="0" smtClean="0"/>
              <a:t>Click to edit Master text styles</a:t>
            </a:r>
          </a:p>
        </p:txBody>
      </p:sp>
      <p:sp>
        <p:nvSpPr>
          <p:cNvPr id="4" name="Date Placeholder 21"/>
          <p:cNvSpPr>
            <a:spLocks noGrp="1"/>
          </p:cNvSpPr>
          <p:nvPr>
            <p:ph type="dt" sz="half" idx="14"/>
          </p:nvPr>
        </p:nvSpPr>
        <p:spPr/>
        <p:txBody>
          <a:bodyPr/>
          <a:lstStyle>
            <a:lvl1pPr>
              <a:defRPr/>
            </a:lvl1pPr>
          </a:lstStyle>
          <a:p>
            <a:pPr>
              <a:defRPr/>
            </a:pPr>
            <a:r>
              <a:rPr lang="en-US"/>
              <a:t>Date</a:t>
            </a:r>
          </a:p>
        </p:txBody>
      </p:sp>
      <p:sp>
        <p:nvSpPr>
          <p:cNvPr id="5" name="Slide Number Placeholder 23"/>
          <p:cNvSpPr>
            <a:spLocks noGrp="1"/>
          </p:cNvSpPr>
          <p:nvPr>
            <p:ph type="sldNum" sz="quarter" idx="15"/>
          </p:nvPr>
        </p:nvSpPr>
        <p:spPr/>
        <p:txBody>
          <a:bodyPr/>
          <a:lstStyle>
            <a:lvl1pPr>
              <a:defRPr/>
            </a:lvl1pPr>
          </a:lstStyle>
          <a:p>
            <a:pPr>
              <a:defRPr/>
            </a:pPr>
            <a:fld id="{5D108A6D-8CA0-46B1-9740-8F8453067F9A}"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w/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1"/>
          <p:cNvSpPr>
            <a:spLocks noGrp="1"/>
          </p:cNvSpPr>
          <p:nvPr>
            <p:ph type="dt" sz="half" idx="10"/>
          </p:nvPr>
        </p:nvSpPr>
        <p:spPr/>
        <p:txBody>
          <a:bodyPr/>
          <a:lstStyle>
            <a:lvl1pPr>
              <a:defRPr/>
            </a:lvl1pPr>
          </a:lstStyle>
          <a:p>
            <a:pPr>
              <a:defRPr/>
            </a:pPr>
            <a:r>
              <a:rPr lang="en-US"/>
              <a:t>Date</a:t>
            </a:r>
          </a:p>
        </p:txBody>
      </p:sp>
      <p:sp>
        <p:nvSpPr>
          <p:cNvPr id="4" name="Slide Number Placeholder 23"/>
          <p:cNvSpPr>
            <a:spLocks noGrp="1"/>
          </p:cNvSpPr>
          <p:nvPr>
            <p:ph type="sldNum" sz="quarter" idx="11"/>
          </p:nvPr>
        </p:nvSpPr>
        <p:spPr/>
        <p:txBody>
          <a:bodyPr/>
          <a:lstStyle>
            <a:lvl1pPr>
              <a:defRPr/>
            </a:lvl1pPr>
          </a:lstStyle>
          <a:p>
            <a:pPr>
              <a:defRPr/>
            </a:pPr>
            <a:fld id="{DB99F131-AB71-4C73-B04B-B1C2C8F2B31F}"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21"/>
          <p:cNvSpPr>
            <a:spLocks noGrp="1"/>
          </p:cNvSpPr>
          <p:nvPr>
            <p:ph type="dt" sz="half" idx="10"/>
          </p:nvPr>
        </p:nvSpPr>
        <p:spPr/>
        <p:txBody>
          <a:bodyPr/>
          <a:lstStyle>
            <a:lvl1pPr>
              <a:defRPr/>
            </a:lvl1pPr>
          </a:lstStyle>
          <a:p>
            <a:pPr>
              <a:defRPr/>
            </a:pPr>
            <a:r>
              <a:rPr lang="en-US"/>
              <a:t>Date</a:t>
            </a:r>
          </a:p>
        </p:txBody>
      </p:sp>
      <p:sp>
        <p:nvSpPr>
          <p:cNvPr id="3" name="Slide Number Placeholder 23"/>
          <p:cNvSpPr>
            <a:spLocks noGrp="1"/>
          </p:cNvSpPr>
          <p:nvPr>
            <p:ph type="sldNum" sz="quarter" idx="11"/>
          </p:nvPr>
        </p:nvSpPr>
        <p:spPr/>
        <p:txBody>
          <a:bodyPr/>
          <a:lstStyle>
            <a:lvl1pPr>
              <a:defRPr/>
            </a:lvl1pPr>
          </a:lstStyle>
          <a:p>
            <a:pPr>
              <a:defRPr/>
            </a:pPr>
            <a:fld id="{386F3BA6-A6DA-4399-8CB7-CDC157BFA92C}"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sz="quarter" idx="12"/>
          </p:nvPr>
        </p:nvSpPr>
        <p:spPr>
          <a:xfrm>
            <a:off x="228600" y="990600"/>
            <a:ext cx="8686800" cy="5410200"/>
          </a:xfrm>
        </p:spPr>
        <p:txBody>
          <a:bodyPr/>
          <a:lstStyle/>
          <a:p>
            <a:pPr lvl="0"/>
            <a:endParaRPr lang="en-US" dirty="0"/>
          </a:p>
        </p:txBody>
      </p:sp>
      <p:sp>
        <p:nvSpPr>
          <p:cNvPr id="4" name="Date Placeholder 21"/>
          <p:cNvSpPr>
            <a:spLocks noGrp="1"/>
          </p:cNvSpPr>
          <p:nvPr>
            <p:ph type="dt" sz="half" idx="13"/>
          </p:nvPr>
        </p:nvSpPr>
        <p:spPr/>
        <p:txBody>
          <a:bodyPr/>
          <a:lstStyle>
            <a:lvl1pPr>
              <a:defRPr/>
            </a:lvl1pPr>
          </a:lstStyle>
          <a:p>
            <a:pPr>
              <a:defRPr/>
            </a:pPr>
            <a:r>
              <a:rPr lang="en-US"/>
              <a:t>Date</a:t>
            </a:r>
          </a:p>
        </p:txBody>
      </p:sp>
      <p:sp>
        <p:nvSpPr>
          <p:cNvPr id="5" name="Slide Number Placeholder 23"/>
          <p:cNvSpPr>
            <a:spLocks noGrp="1"/>
          </p:cNvSpPr>
          <p:nvPr>
            <p:ph type="sldNum" sz="quarter" idx="14"/>
          </p:nvPr>
        </p:nvSpPr>
        <p:spPr/>
        <p:txBody>
          <a:bodyPr/>
          <a:lstStyle>
            <a:lvl1pPr>
              <a:defRPr/>
            </a:lvl1pPr>
          </a:lstStyle>
          <a:p>
            <a:pPr>
              <a:defRPr/>
            </a:pPr>
            <a:fld id="{4C68C5F9-DB85-4714-B99C-90877E0D836D}"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6" name="Line 10"/>
          <p:cNvSpPr>
            <a:spLocks noChangeShapeType="1"/>
          </p:cNvSpPr>
          <p:nvPr userDrawn="1"/>
        </p:nvSpPr>
        <p:spPr bwMode="auto">
          <a:xfrm>
            <a:off x="8534400" y="2209800"/>
            <a:ext cx="3048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7" name="Line 15"/>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sp>
        <p:nvSpPr>
          <p:cNvPr id="8" name="Line 9"/>
          <p:cNvSpPr>
            <a:spLocks noChangeShapeType="1"/>
          </p:cNvSpPr>
          <p:nvPr userDrawn="1"/>
        </p:nvSpPr>
        <p:spPr bwMode="auto">
          <a:xfrm>
            <a:off x="304800" y="2209800"/>
            <a:ext cx="56388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i="0"/>
            </a:lvl1pPr>
          </a:lstStyle>
          <a:p>
            <a:pPr lvl="0"/>
            <a:r>
              <a:rPr lang="en-US" smtClean="0"/>
              <a:t>Click to edit Master text styles</a:t>
            </a:r>
          </a:p>
        </p:txBody>
      </p:sp>
      <p:sp>
        <p:nvSpPr>
          <p:cNvPr id="9" name="Date Placeholder 2"/>
          <p:cNvSpPr>
            <a:spLocks noGrp="1"/>
          </p:cNvSpPr>
          <p:nvPr>
            <p:ph type="dt" sz="half" idx="14"/>
          </p:nvPr>
        </p:nvSpPr>
        <p:spPr/>
        <p:txBody>
          <a:bodyPr/>
          <a:lstStyle>
            <a:lvl1pPr>
              <a:defRPr/>
            </a:lvl1pPr>
          </a:lstStyle>
          <a:p>
            <a:pPr>
              <a:defRPr/>
            </a:pPr>
            <a:fld id="{96894733-FB1D-47BF-849F-81DD5FF21D72}" type="datetime1">
              <a:rPr lang="en-US"/>
              <a:pPr>
                <a:defRPr/>
              </a:pPr>
              <a:t>2/21/2017</a:t>
            </a:fld>
            <a:endParaRPr lang="en-US" dirty="0"/>
          </a:p>
        </p:txBody>
      </p:sp>
      <p:pic>
        <p:nvPicPr>
          <p:cNvPr id="10" name="Picture 9" descr="Academy-of-Nutrition-and-Dietetics.jpg"/>
          <p:cNvPicPr>
            <a:picLocks noChangeAspect="1"/>
          </p:cNvPicPr>
          <p:nvPr userDrawn="1"/>
        </p:nvPicPr>
        <p:blipFill>
          <a:blip r:embed="rId2" cstate="print"/>
          <a:stretch>
            <a:fillRect/>
          </a:stretch>
        </p:blipFill>
        <p:spPr>
          <a:xfrm>
            <a:off x="6248400" y="228600"/>
            <a:ext cx="2174874" cy="377753"/>
          </a:xfrm>
          <a:prstGeom prst="rect">
            <a:avLst/>
          </a:prstGeom>
        </p:spPr>
      </p:pic>
      <p:pic>
        <p:nvPicPr>
          <p:cNvPr id="13" name="Picture 12" descr="IMG_6450.jpg"/>
          <p:cNvPicPr>
            <a:picLocks noChangeAspect="1"/>
          </p:cNvPicPr>
          <p:nvPr userDrawn="1"/>
        </p:nvPicPr>
        <p:blipFill>
          <a:blip r:embed="rId3" cstate="print"/>
          <a:srcRect l="13333" t="3333"/>
          <a:stretch>
            <a:fillRect/>
          </a:stretch>
        </p:blipFill>
        <p:spPr>
          <a:xfrm>
            <a:off x="5682592" y="1066800"/>
            <a:ext cx="3461407" cy="57912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5"/>
          <p:cNvSpPr>
            <a:spLocks noGrp="1"/>
          </p:cNvSpPr>
          <p:nvPr>
            <p:ph type="pic" sz="quarter" idx="12"/>
          </p:nvPr>
        </p:nvSpPr>
        <p:spPr>
          <a:xfrm>
            <a:off x="228600" y="990600"/>
            <a:ext cx="4953000" cy="5334000"/>
          </a:xfrm>
        </p:spPr>
        <p:txBody>
          <a:bodyPr/>
          <a:lstStyle/>
          <a:p>
            <a:pPr lvl="0"/>
            <a:endParaRPr lang="en-US" noProof="0"/>
          </a:p>
        </p:txBody>
      </p:sp>
      <p:sp>
        <p:nvSpPr>
          <p:cNvPr id="8" name="Text Placeholder 7"/>
          <p:cNvSpPr>
            <a:spLocks noGrp="1"/>
          </p:cNvSpPr>
          <p:nvPr>
            <p:ph type="body" sz="quarter" idx="13"/>
          </p:nvPr>
        </p:nvSpPr>
        <p:spPr>
          <a:xfrm>
            <a:off x="5486400" y="1905000"/>
            <a:ext cx="3352800" cy="990600"/>
          </a:xfrm>
        </p:spPr>
        <p:txBody>
          <a:bodyPr/>
          <a:lstStyle>
            <a:lvl1pPr marL="0" indent="0" algn="ctr">
              <a:defRPr sz="2800">
                <a:solidFill>
                  <a:srgbClr val="39683E"/>
                </a:solidFill>
              </a:defRPr>
            </a:lvl1pPr>
            <a:lvl2pPr>
              <a:defRPr sz="1800"/>
            </a:lvl2pPr>
          </a:lstStyle>
          <a:p>
            <a:pPr lvl="0"/>
            <a:r>
              <a:rPr lang="en-US" dirty="0" smtClean="0"/>
              <a:t>Click to edit Master text styles</a:t>
            </a:r>
          </a:p>
        </p:txBody>
      </p:sp>
      <p:sp>
        <p:nvSpPr>
          <p:cNvPr id="10" name="Text Placeholder 9"/>
          <p:cNvSpPr>
            <a:spLocks noGrp="1"/>
          </p:cNvSpPr>
          <p:nvPr>
            <p:ph type="body" sz="quarter" idx="14"/>
          </p:nvPr>
        </p:nvSpPr>
        <p:spPr>
          <a:xfrm>
            <a:off x="5486400" y="2895600"/>
            <a:ext cx="3352800" cy="2362200"/>
          </a:xfrm>
        </p:spPr>
        <p:txBody>
          <a:bodyPr/>
          <a:lstStyle>
            <a:lvl1pPr marL="342900" indent="-342900">
              <a:buFont typeface="Tahoma" pitchFamily="34" charset="0"/>
              <a:buChar char="–"/>
              <a:defRPr sz="2000">
                <a:solidFill>
                  <a:srgbClr val="717171"/>
                </a:solidFill>
              </a:defRPr>
            </a:lvl1pPr>
          </a:lstStyle>
          <a:p>
            <a:pPr lvl="0"/>
            <a:r>
              <a:rPr lang="en-US" dirty="0" smtClean="0"/>
              <a:t>Click to edit Master text styles</a:t>
            </a:r>
          </a:p>
        </p:txBody>
      </p:sp>
      <p:sp>
        <p:nvSpPr>
          <p:cNvPr id="7" name="Date Placeholder 21"/>
          <p:cNvSpPr>
            <a:spLocks noGrp="1"/>
          </p:cNvSpPr>
          <p:nvPr>
            <p:ph type="dt" sz="half" idx="15"/>
          </p:nvPr>
        </p:nvSpPr>
        <p:spPr/>
        <p:txBody>
          <a:bodyPr/>
          <a:lstStyle>
            <a:lvl1pPr>
              <a:defRPr/>
            </a:lvl1pPr>
          </a:lstStyle>
          <a:p>
            <a:pPr>
              <a:defRPr/>
            </a:pPr>
            <a:r>
              <a:rPr lang="en-US"/>
              <a:t>Date</a:t>
            </a:r>
          </a:p>
        </p:txBody>
      </p:sp>
      <p:sp>
        <p:nvSpPr>
          <p:cNvPr id="9" name="Slide Number Placeholder 23"/>
          <p:cNvSpPr>
            <a:spLocks noGrp="1"/>
          </p:cNvSpPr>
          <p:nvPr>
            <p:ph type="sldNum" sz="quarter" idx="16"/>
          </p:nvPr>
        </p:nvSpPr>
        <p:spPr/>
        <p:txBody>
          <a:bodyPr/>
          <a:lstStyle>
            <a:lvl1pPr>
              <a:defRPr/>
            </a:lvl1pPr>
          </a:lstStyle>
          <a:p>
            <a:pPr>
              <a:defRPr/>
            </a:pPr>
            <a:fld id="{D2F38E17-A169-4754-BDD3-4FEF2819C89E}"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Images w/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5"/>
          <p:cNvSpPr>
            <a:spLocks noGrp="1"/>
          </p:cNvSpPr>
          <p:nvPr>
            <p:ph type="pic" sz="quarter" idx="12"/>
          </p:nvPr>
        </p:nvSpPr>
        <p:spPr>
          <a:xfrm>
            <a:off x="533400" y="2286000"/>
            <a:ext cx="3810000" cy="3505200"/>
          </a:xfrm>
        </p:spPr>
        <p:txBody>
          <a:bodyPr/>
          <a:lstStyle/>
          <a:p>
            <a:pPr lvl="0"/>
            <a:endParaRPr lang="en-US" noProof="0" dirty="0"/>
          </a:p>
        </p:txBody>
      </p:sp>
      <p:sp>
        <p:nvSpPr>
          <p:cNvPr id="7" name="Picture Placeholder 5"/>
          <p:cNvSpPr>
            <a:spLocks noGrp="1"/>
          </p:cNvSpPr>
          <p:nvPr>
            <p:ph type="pic" sz="quarter" idx="13"/>
          </p:nvPr>
        </p:nvSpPr>
        <p:spPr>
          <a:xfrm>
            <a:off x="4800600" y="2286000"/>
            <a:ext cx="3810000" cy="3505200"/>
          </a:xfrm>
        </p:spPr>
        <p:txBody>
          <a:bodyPr/>
          <a:lstStyle/>
          <a:p>
            <a:pPr lvl="0"/>
            <a:endParaRPr lang="en-US" noProof="0"/>
          </a:p>
        </p:txBody>
      </p:sp>
      <p:sp>
        <p:nvSpPr>
          <p:cNvPr id="9" name="Text Placeholder 8"/>
          <p:cNvSpPr>
            <a:spLocks noGrp="1"/>
          </p:cNvSpPr>
          <p:nvPr>
            <p:ph type="body" sz="quarter" idx="14"/>
          </p:nvPr>
        </p:nvSpPr>
        <p:spPr>
          <a:xfrm>
            <a:off x="762000" y="1600200"/>
            <a:ext cx="3352800" cy="457200"/>
          </a:xfrm>
        </p:spPr>
        <p:txBody>
          <a:bodyPr/>
          <a:lstStyle>
            <a:lvl1pPr algn="ctr">
              <a:defRPr sz="2800">
                <a:solidFill>
                  <a:srgbClr val="717171"/>
                </a:solidFill>
              </a:defRPr>
            </a:lvl1pPr>
          </a:lstStyle>
          <a:p>
            <a:pPr lvl="0"/>
            <a:r>
              <a:rPr lang="en-US" dirty="0" smtClean="0"/>
              <a:t>Click to edit</a:t>
            </a:r>
            <a:endParaRPr lang="en-US" dirty="0"/>
          </a:p>
        </p:txBody>
      </p:sp>
      <p:sp>
        <p:nvSpPr>
          <p:cNvPr id="10" name="Text Placeholder 8"/>
          <p:cNvSpPr>
            <a:spLocks noGrp="1"/>
          </p:cNvSpPr>
          <p:nvPr>
            <p:ph type="body" sz="quarter" idx="15"/>
          </p:nvPr>
        </p:nvSpPr>
        <p:spPr>
          <a:xfrm>
            <a:off x="5029200" y="1600200"/>
            <a:ext cx="3352800" cy="457200"/>
          </a:xfrm>
        </p:spPr>
        <p:txBody>
          <a:bodyPr/>
          <a:lstStyle>
            <a:lvl1pPr algn="ctr">
              <a:defRPr sz="2800">
                <a:solidFill>
                  <a:srgbClr val="717171"/>
                </a:solidFill>
              </a:defRPr>
            </a:lvl1pPr>
          </a:lstStyle>
          <a:p>
            <a:pPr lvl="0"/>
            <a:r>
              <a:rPr lang="en-US" dirty="0" smtClean="0"/>
              <a:t>Click to edit</a:t>
            </a:r>
            <a:endParaRPr lang="en-US" dirty="0"/>
          </a:p>
        </p:txBody>
      </p:sp>
      <p:sp>
        <p:nvSpPr>
          <p:cNvPr id="8" name="Date Placeholder 21"/>
          <p:cNvSpPr>
            <a:spLocks noGrp="1"/>
          </p:cNvSpPr>
          <p:nvPr>
            <p:ph type="dt" sz="half" idx="16"/>
          </p:nvPr>
        </p:nvSpPr>
        <p:spPr/>
        <p:txBody>
          <a:bodyPr/>
          <a:lstStyle>
            <a:lvl1pPr>
              <a:defRPr/>
            </a:lvl1pPr>
          </a:lstStyle>
          <a:p>
            <a:pPr>
              <a:defRPr/>
            </a:pPr>
            <a:r>
              <a:rPr lang="en-US"/>
              <a:t>Date</a:t>
            </a:r>
          </a:p>
        </p:txBody>
      </p:sp>
      <p:sp>
        <p:nvSpPr>
          <p:cNvPr id="11" name="Slide Number Placeholder 23"/>
          <p:cNvSpPr>
            <a:spLocks noGrp="1"/>
          </p:cNvSpPr>
          <p:nvPr>
            <p:ph type="sldNum" sz="quarter" idx="17"/>
          </p:nvPr>
        </p:nvSpPr>
        <p:spPr/>
        <p:txBody>
          <a:bodyPr/>
          <a:lstStyle>
            <a:lvl1pPr>
              <a:defRPr/>
            </a:lvl1pPr>
          </a:lstStyle>
          <a:p>
            <a:pPr>
              <a:defRPr/>
            </a:pPr>
            <a:fld id="{7A318758-AFC1-4997-90E9-8C00A653F8A3}"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5"/>
          <p:cNvSpPr>
            <a:spLocks noGrp="1"/>
          </p:cNvSpPr>
          <p:nvPr>
            <p:ph type="pic" sz="quarter" idx="12"/>
          </p:nvPr>
        </p:nvSpPr>
        <p:spPr>
          <a:xfrm>
            <a:off x="152400" y="990600"/>
            <a:ext cx="4343400" cy="5410200"/>
          </a:xfrm>
        </p:spPr>
        <p:txBody>
          <a:bodyPr/>
          <a:lstStyle/>
          <a:p>
            <a:pPr lvl="0"/>
            <a:endParaRPr lang="en-US" noProof="0"/>
          </a:p>
        </p:txBody>
      </p:sp>
      <p:sp>
        <p:nvSpPr>
          <p:cNvPr id="7" name="Picture Placeholder 5"/>
          <p:cNvSpPr>
            <a:spLocks noGrp="1"/>
          </p:cNvSpPr>
          <p:nvPr>
            <p:ph type="pic" sz="quarter" idx="13"/>
          </p:nvPr>
        </p:nvSpPr>
        <p:spPr>
          <a:xfrm>
            <a:off x="4648200" y="990600"/>
            <a:ext cx="4343400" cy="5410200"/>
          </a:xfrm>
        </p:spPr>
        <p:txBody>
          <a:bodyPr/>
          <a:lstStyle/>
          <a:p>
            <a:pPr lvl="0"/>
            <a:endParaRPr lang="en-US" noProof="0"/>
          </a:p>
        </p:txBody>
      </p:sp>
      <p:sp>
        <p:nvSpPr>
          <p:cNvPr id="5" name="Date Placeholder 21"/>
          <p:cNvSpPr>
            <a:spLocks noGrp="1"/>
          </p:cNvSpPr>
          <p:nvPr>
            <p:ph type="dt" sz="half" idx="14"/>
          </p:nvPr>
        </p:nvSpPr>
        <p:spPr/>
        <p:txBody>
          <a:bodyPr/>
          <a:lstStyle>
            <a:lvl1pPr>
              <a:defRPr/>
            </a:lvl1pPr>
          </a:lstStyle>
          <a:p>
            <a:pPr>
              <a:defRPr/>
            </a:pPr>
            <a:r>
              <a:rPr lang="en-US"/>
              <a:t>Date</a:t>
            </a:r>
          </a:p>
        </p:txBody>
      </p:sp>
      <p:sp>
        <p:nvSpPr>
          <p:cNvPr id="8" name="Slide Number Placeholder 23"/>
          <p:cNvSpPr>
            <a:spLocks noGrp="1"/>
          </p:cNvSpPr>
          <p:nvPr>
            <p:ph type="sldNum" sz="quarter" idx="15"/>
          </p:nvPr>
        </p:nvSpPr>
        <p:spPr/>
        <p:txBody>
          <a:bodyPr/>
          <a:lstStyle>
            <a:lvl1pPr>
              <a:defRPr/>
            </a:lvl1pPr>
          </a:lstStyle>
          <a:p>
            <a:pPr>
              <a:defRPr/>
            </a:pPr>
            <a:fld id="{9A6B7997-FB3B-4F7A-B4F0-AA90FDC61371}"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5"/>
          <p:cNvSpPr>
            <a:spLocks noGrp="1"/>
          </p:cNvSpPr>
          <p:nvPr>
            <p:ph type="pic" sz="quarter" idx="12"/>
          </p:nvPr>
        </p:nvSpPr>
        <p:spPr>
          <a:xfrm>
            <a:off x="304800" y="1066800"/>
            <a:ext cx="4267200" cy="2590800"/>
          </a:xfrm>
        </p:spPr>
        <p:txBody>
          <a:bodyPr/>
          <a:lstStyle/>
          <a:p>
            <a:pPr lvl="0"/>
            <a:endParaRPr lang="en-US" noProof="0"/>
          </a:p>
        </p:txBody>
      </p:sp>
      <p:sp>
        <p:nvSpPr>
          <p:cNvPr id="7" name="Picture Placeholder 5"/>
          <p:cNvSpPr>
            <a:spLocks noGrp="1"/>
          </p:cNvSpPr>
          <p:nvPr>
            <p:ph type="pic" sz="quarter" idx="13"/>
          </p:nvPr>
        </p:nvSpPr>
        <p:spPr>
          <a:xfrm>
            <a:off x="304800" y="3657600"/>
            <a:ext cx="4267200" cy="2590800"/>
          </a:xfrm>
        </p:spPr>
        <p:txBody>
          <a:bodyPr/>
          <a:lstStyle/>
          <a:p>
            <a:pPr lvl="0"/>
            <a:endParaRPr lang="en-US" noProof="0"/>
          </a:p>
        </p:txBody>
      </p:sp>
      <p:sp>
        <p:nvSpPr>
          <p:cNvPr id="8" name="Picture Placeholder 5"/>
          <p:cNvSpPr>
            <a:spLocks noGrp="1"/>
          </p:cNvSpPr>
          <p:nvPr>
            <p:ph type="pic" sz="quarter" idx="14"/>
          </p:nvPr>
        </p:nvSpPr>
        <p:spPr>
          <a:xfrm>
            <a:off x="4648200" y="1066800"/>
            <a:ext cx="4267200" cy="2590800"/>
          </a:xfrm>
        </p:spPr>
        <p:txBody>
          <a:bodyPr/>
          <a:lstStyle/>
          <a:p>
            <a:pPr lvl="0"/>
            <a:endParaRPr lang="en-US" noProof="0"/>
          </a:p>
        </p:txBody>
      </p:sp>
      <p:sp>
        <p:nvSpPr>
          <p:cNvPr id="9" name="Picture Placeholder 5"/>
          <p:cNvSpPr>
            <a:spLocks noGrp="1"/>
          </p:cNvSpPr>
          <p:nvPr>
            <p:ph type="pic" sz="quarter" idx="15"/>
          </p:nvPr>
        </p:nvSpPr>
        <p:spPr>
          <a:xfrm>
            <a:off x="4648200" y="3657600"/>
            <a:ext cx="4267200" cy="2590800"/>
          </a:xfrm>
        </p:spPr>
        <p:txBody>
          <a:bodyPr/>
          <a:lstStyle/>
          <a:p>
            <a:pPr lvl="0"/>
            <a:endParaRPr lang="en-US" noProof="0"/>
          </a:p>
        </p:txBody>
      </p:sp>
      <p:sp>
        <p:nvSpPr>
          <p:cNvPr id="10" name="Date Placeholder 21"/>
          <p:cNvSpPr>
            <a:spLocks noGrp="1"/>
          </p:cNvSpPr>
          <p:nvPr>
            <p:ph type="dt" sz="half" idx="16"/>
          </p:nvPr>
        </p:nvSpPr>
        <p:spPr/>
        <p:txBody>
          <a:bodyPr/>
          <a:lstStyle>
            <a:lvl1pPr>
              <a:defRPr/>
            </a:lvl1pPr>
          </a:lstStyle>
          <a:p>
            <a:pPr>
              <a:defRPr/>
            </a:pPr>
            <a:r>
              <a:rPr lang="en-US"/>
              <a:t>Date</a:t>
            </a:r>
          </a:p>
        </p:txBody>
      </p:sp>
      <p:sp>
        <p:nvSpPr>
          <p:cNvPr id="11" name="Slide Number Placeholder 23"/>
          <p:cNvSpPr>
            <a:spLocks noGrp="1"/>
          </p:cNvSpPr>
          <p:nvPr>
            <p:ph type="sldNum" sz="quarter" idx="17"/>
          </p:nvPr>
        </p:nvSpPr>
        <p:spPr/>
        <p:txBody>
          <a:bodyPr/>
          <a:lstStyle>
            <a:lvl1pPr>
              <a:defRPr/>
            </a:lvl1pPr>
          </a:lstStyle>
          <a:p>
            <a:pPr>
              <a:defRPr/>
            </a:pPr>
            <a:fld id="{E5562B8C-7E1A-40D7-8EB4-B22FF4A080AA}"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6" name="Line 8"/>
          <p:cNvSpPr>
            <a:spLocks noChangeShapeType="1"/>
          </p:cNvSpPr>
          <p:nvPr userDrawn="1"/>
        </p:nvSpPr>
        <p:spPr bwMode="auto">
          <a:xfrm>
            <a:off x="303213" y="2206625"/>
            <a:ext cx="4802187"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7" name="Line 11"/>
          <p:cNvSpPr>
            <a:spLocks noChangeShapeType="1"/>
          </p:cNvSpPr>
          <p:nvPr userDrawn="1"/>
        </p:nvSpPr>
        <p:spPr bwMode="auto">
          <a:xfrm>
            <a:off x="303213" y="6473825"/>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sp>
        <p:nvSpPr>
          <p:cNvPr id="8" name="Line 14"/>
          <p:cNvSpPr>
            <a:spLocks noChangeShapeType="1"/>
          </p:cNvSpPr>
          <p:nvPr userDrawn="1"/>
        </p:nvSpPr>
        <p:spPr bwMode="auto">
          <a:xfrm>
            <a:off x="6248400" y="2209800"/>
            <a:ext cx="2516188"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a:lvl1pPr>
          </a:lstStyle>
          <a:p>
            <a:pPr lvl="0"/>
            <a:r>
              <a:rPr lang="en-US" dirty="0" smtClean="0"/>
              <a:t>Click to edit Master text styles</a:t>
            </a:r>
          </a:p>
        </p:txBody>
      </p:sp>
      <p:sp>
        <p:nvSpPr>
          <p:cNvPr id="9" name="Date Placeholder 2"/>
          <p:cNvSpPr>
            <a:spLocks noGrp="1"/>
          </p:cNvSpPr>
          <p:nvPr>
            <p:ph type="dt" sz="half" idx="14"/>
          </p:nvPr>
        </p:nvSpPr>
        <p:spPr/>
        <p:txBody>
          <a:bodyPr/>
          <a:lstStyle>
            <a:lvl1pPr>
              <a:defRPr/>
            </a:lvl1pPr>
          </a:lstStyle>
          <a:p>
            <a:pPr>
              <a:defRPr/>
            </a:pPr>
            <a:fld id="{FB86F999-63DC-49C3-AF0A-AAFCBB462B13}" type="datetime1">
              <a:rPr lang="en-US"/>
              <a:pPr>
                <a:defRPr/>
              </a:pPr>
              <a:t>2/21/2017</a:t>
            </a:fld>
            <a:endParaRPr lang="en-US" dirty="0"/>
          </a:p>
        </p:txBody>
      </p:sp>
      <p:pic>
        <p:nvPicPr>
          <p:cNvPr id="10" name="Picture 9" descr="Academy-of-Nutrition-and-Dietetics.jpg"/>
          <p:cNvPicPr>
            <a:picLocks noChangeAspect="1"/>
          </p:cNvPicPr>
          <p:nvPr userDrawn="1"/>
        </p:nvPicPr>
        <p:blipFill>
          <a:blip r:embed="rId2" cstate="print"/>
          <a:stretch>
            <a:fillRect/>
          </a:stretch>
        </p:blipFill>
        <p:spPr>
          <a:xfrm>
            <a:off x="6248400" y="228600"/>
            <a:ext cx="2174874" cy="377753"/>
          </a:xfrm>
          <a:prstGeom prst="rect">
            <a:avLst/>
          </a:prstGeom>
        </p:spPr>
      </p:pic>
      <p:pic>
        <p:nvPicPr>
          <p:cNvPr id="13" name="Picture 12" descr="IMG_8696.jpg"/>
          <p:cNvPicPr>
            <a:picLocks noChangeAspect="1"/>
          </p:cNvPicPr>
          <p:nvPr userDrawn="1"/>
        </p:nvPicPr>
        <p:blipFill>
          <a:blip r:embed="rId3" cstate="print"/>
          <a:srcRect l="8333" t="4444" r="10000"/>
          <a:stretch>
            <a:fillRect/>
          </a:stretch>
        </p:blipFill>
        <p:spPr>
          <a:xfrm>
            <a:off x="4953000" y="2057400"/>
            <a:ext cx="2518144" cy="44196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cstate="print"/>
          <a:srcRect b="25706"/>
          <a:stretch>
            <a:fillRect/>
          </a:stretch>
        </p:blipFill>
        <p:spPr bwMode="auto">
          <a:xfrm>
            <a:off x="4464424" y="1371600"/>
            <a:ext cx="3872752" cy="5486400"/>
          </a:xfrm>
          <a:prstGeom prst="rect">
            <a:avLst/>
          </a:prstGeom>
          <a:noFill/>
          <a:ln w="9525">
            <a:noFill/>
            <a:miter lim="800000"/>
            <a:headEnd/>
            <a:tailEnd/>
          </a:ln>
          <a:effectLst/>
        </p:spPr>
      </p:pic>
      <p:sp>
        <p:nvSpPr>
          <p:cNvPr id="6" name="Line 12"/>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cxnSp>
        <p:nvCxnSpPr>
          <p:cNvPr id="7" name="Straight Connector 6"/>
          <p:cNvCxnSpPr/>
          <p:nvPr userDrawn="1"/>
        </p:nvCxnSpPr>
        <p:spPr>
          <a:xfrm>
            <a:off x="304800" y="2209800"/>
            <a:ext cx="54102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8077200" y="2209800"/>
            <a:ext cx="7620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sp>
        <p:nvSpPr>
          <p:cNvPr id="24"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a:lvl1pPr>
          </a:lstStyle>
          <a:p>
            <a:pPr lvl="0"/>
            <a:r>
              <a:rPr lang="en-US" smtClean="0"/>
              <a:t>Click to edit Master text styles</a:t>
            </a:r>
          </a:p>
        </p:txBody>
      </p:sp>
      <p:sp>
        <p:nvSpPr>
          <p:cNvPr id="9" name="Date Placeholder 2"/>
          <p:cNvSpPr>
            <a:spLocks noGrp="1"/>
          </p:cNvSpPr>
          <p:nvPr>
            <p:ph type="dt" sz="half" idx="14"/>
          </p:nvPr>
        </p:nvSpPr>
        <p:spPr/>
        <p:txBody>
          <a:bodyPr/>
          <a:lstStyle>
            <a:lvl1pPr>
              <a:defRPr/>
            </a:lvl1pPr>
          </a:lstStyle>
          <a:p>
            <a:pPr>
              <a:defRPr/>
            </a:pPr>
            <a:fld id="{AFEE782B-D347-4684-9AA4-662314F6CDA5}" type="datetime1">
              <a:rPr lang="en-US"/>
              <a:pPr>
                <a:defRPr/>
              </a:pPr>
              <a:t>2/21/2017</a:t>
            </a:fld>
            <a:endParaRPr lang="en-US" dirty="0"/>
          </a:p>
        </p:txBody>
      </p:sp>
      <p:pic>
        <p:nvPicPr>
          <p:cNvPr id="10" name="Picture 9" descr="Academy-of-Nutrition-and-Dietetics.jpg"/>
          <p:cNvPicPr>
            <a:picLocks noChangeAspect="1"/>
          </p:cNvPicPr>
          <p:nvPr userDrawn="1"/>
        </p:nvPicPr>
        <p:blipFill>
          <a:blip r:embed="rId3" cstate="print"/>
          <a:stretch>
            <a:fillRect/>
          </a:stretch>
        </p:blipFill>
        <p:spPr>
          <a:xfrm>
            <a:off x="6248400" y="228600"/>
            <a:ext cx="2174874" cy="377753"/>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6" name="Line 12"/>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cxnSp>
        <p:nvCxnSpPr>
          <p:cNvPr id="7" name="Straight Connector 6"/>
          <p:cNvCxnSpPr/>
          <p:nvPr userDrawn="1"/>
        </p:nvCxnSpPr>
        <p:spPr>
          <a:xfrm>
            <a:off x="304800" y="2209800"/>
            <a:ext cx="48768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7391400" y="2209800"/>
            <a:ext cx="14478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sp>
        <p:nvSpPr>
          <p:cNvPr id="24"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a:lvl1pPr>
          </a:lstStyle>
          <a:p>
            <a:pPr lvl="0"/>
            <a:r>
              <a:rPr lang="en-US" smtClean="0"/>
              <a:t>Click to edit Master text styles</a:t>
            </a:r>
          </a:p>
        </p:txBody>
      </p:sp>
      <p:sp>
        <p:nvSpPr>
          <p:cNvPr id="9" name="Date Placeholder 2"/>
          <p:cNvSpPr>
            <a:spLocks noGrp="1"/>
          </p:cNvSpPr>
          <p:nvPr>
            <p:ph type="dt" sz="half" idx="14"/>
          </p:nvPr>
        </p:nvSpPr>
        <p:spPr/>
        <p:txBody>
          <a:bodyPr/>
          <a:lstStyle>
            <a:lvl1pPr>
              <a:defRPr/>
            </a:lvl1pPr>
          </a:lstStyle>
          <a:p>
            <a:pPr>
              <a:defRPr/>
            </a:pPr>
            <a:fld id="{277F4A1C-F947-4CD0-A5EA-C8AF29A9FFBD}" type="datetime1">
              <a:rPr lang="en-US"/>
              <a:pPr>
                <a:defRPr/>
              </a:pPr>
              <a:t>2/21/2017</a:t>
            </a:fld>
            <a:endParaRPr lang="en-US" dirty="0"/>
          </a:p>
        </p:txBody>
      </p:sp>
      <p:pic>
        <p:nvPicPr>
          <p:cNvPr id="10" name="Picture 9" descr="Academy-of-Nutrition-and-Dietetics.jpg"/>
          <p:cNvPicPr>
            <a:picLocks noChangeAspect="1"/>
          </p:cNvPicPr>
          <p:nvPr userDrawn="1"/>
        </p:nvPicPr>
        <p:blipFill>
          <a:blip r:embed="rId2" cstate="print"/>
          <a:stretch>
            <a:fillRect/>
          </a:stretch>
        </p:blipFill>
        <p:spPr>
          <a:xfrm>
            <a:off x="6248400" y="228600"/>
            <a:ext cx="2174874" cy="377753"/>
          </a:xfrm>
          <a:prstGeom prst="rect">
            <a:avLst/>
          </a:prstGeom>
        </p:spPr>
      </p:pic>
      <p:pic>
        <p:nvPicPr>
          <p:cNvPr id="11" name="Picture 10" descr="IMG_8045.jpg"/>
          <p:cNvPicPr>
            <a:picLocks noChangeAspect="1"/>
          </p:cNvPicPr>
          <p:nvPr userDrawn="1"/>
        </p:nvPicPr>
        <p:blipFill>
          <a:blip r:embed="rId3" cstate="print"/>
          <a:srcRect l="10000" t="4444" r="10000" b="8889"/>
          <a:stretch>
            <a:fillRect/>
          </a:stretch>
        </p:blipFill>
        <p:spPr>
          <a:xfrm>
            <a:off x="4572000" y="1752600"/>
            <a:ext cx="2907323" cy="47244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6146" name="Picture 2"/>
          <p:cNvPicPr>
            <a:picLocks noChangeAspect="1" noChangeArrowheads="1"/>
          </p:cNvPicPr>
          <p:nvPr userDrawn="1"/>
        </p:nvPicPr>
        <p:blipFill>
          <a:blip r:embed="rId2" cstate="print"/>
          <a:srcRect r="1607" b="10331"/>
          <a:stretch>
            <a:fillRect/>
          </a:stretch>
        </p:blipFill>
        <p:spPr bwMode="auto">
          <a:xfrm>
            <a:off x="4479192" y="1143001"/>
            <a:ext cx="4664808" cy="5715000"/>
          </a:xfrm>
          <a:prstGeom prst="rect">
            <a:avLst/>
          </a:prstGeom>
          <a:noFill/>
          <a:ln w="9525">
            <a:noFill/>
            <a:miter lim="800000"/>
            <a:headEnd/>
            <a:tailEnd/>
          </a:ln>
          <a:effectLst/>
        </p:spPr>
      </p:pic>
      <p:sp>
        <p:nvSpPr>
          <p:cNvPr id="7" name="Line 15"/>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sp>
        <p:nvSpPr>
          <p:cNvPr id="8" name="Line 9"/>
          <p:cNvSpPr>
            <a:spLocks noChangeShapeType="1"/>
          </p:cNvSpPr>
          <p:nvPr userDrawn="1"/>
        </p:nvSpPr>
        <p:spPr bwMode="auto">
          <a:xfrm>
            <a:off x="304800" y="2209800"/>
            <a:ext cx="5638800" cy="0"/>
          </a:xfrm>
          <a:prstGeom prst="line">
            <a:avLst/>
          </a:prstGeom>
          <a:noFill/>
          <a:ln w="38100">
            <a:solidFill>
              <a:srgbClr val="39683E"/>
            </a:solidFill>
            <a:round/>
            <a:headEnd/>
            <a:tailEnd/>
          </a:ln>
        </p:spPr>
        <p:txBody>
          <a:bodyPr wrap="none" anchor="ctr"/>
          <a:lstStyle/>
          <a:p>
            <a:pPr fontAlgn="auto">
              <a:spcBef>
                <a:spcPts val="0"/>
              </a:spcBef>
              <a:spcAft>
                <a:spcPts val="0"/>
              </a:spcAft>
              <a:defRPr/>
            </a:pPr>
            <a:endParaRPr lang="en-US">
              <a:latin typeface="+mn-lt"/>
            </a:endParaRPr>
          </a:p>
        </p:txBody>
      </p:sp>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i="0"/>
            </a:lvl1pPr>
          </a:lstStyle>
          <a:p>
            <a:pPr lvl="0"/>
            <a:r>
              <a:rPr lang="en-US" smtClean="0"/>
              <a:t>Click to edit Master text styles</a:t>
            </a:r>
          </a:p>
        </p:txBody>
      </p:sp>
      <p:sp>
        <p:nvSpPr>
          <p:cNvPr id="9" name="Date Placeholder 2"/>
          <p:cNvSpPr>
            <a:spLocks noGrp="1"/>
          </p:cNvSpPr>
          <p:nvPr>
            <p:ph type="dt" sz="half" idx="14"/>
          </p:nvPr>
        </p:nvSpPr>
        <p:spPr/>
        <p:txBody>
          <a:bodyPr/>
          <a:lstStyle>
            <a:lvl1pPr>
              <a:defRPr/>
            </a:lvl1pPr>
          </a:lstStyle>
          <a:p>
            <a:pPr>
              <a:defRPr/>
            </a:pPr>
            <a:fld id="{96894733-FB1D-47BF-849F-81DD5FF21D72}" type="datetime1">
              <a:rPr lang="en-US"/>
              <a:pPr>
                <a:defRPr/>
              </a:pPr>
              <a:t>2/21/2017</a:t>
            </a:fld>
            <a:endParaRPr lang="en-US" dirty="0"/>
          </a:p>
        </p:txBody>
      </p:sp>
      <p:cxnSp>
        <p:nvCxnSpPr>
          <p:cNvPr id="17" name="Straight Connector 16"/>
          <p:cNvCxnSpPr/>
          <p:nvPr userDrawn="1"/>
        </p:nvCxnSpPr>
        <p:spPr>
          <a:xfrm>
            <a:off x="7924800" y="2209800"/>
            <a:ext cx="9906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pic>
        <p:nvPicPr>
          <p:cNvPr id="10" name="Picture 9" descr="Academy-of-Nutrition-and-Dietetics.jpg"/>
          <p:cNvPicPr>
            <a:picLocks noChangeAspect="1"/>
          </p:cNvPicPr>
          <p:nvPr userDrawn="1"/>
        </p:nvPicPr>
        <p:blipFill>
          <a:blip r:embed="rId3" cstate="print"/>
          <a:stretch>
            <a:fillRect/>
          </a:stretch>
        </p:blipFill>
        <p:spPr>
          <a:xfrm>
            <a:off x="6248400" y="228600"/>
            <a:ext cx="2174874" cy="377753"/>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sp>
        <p:nvSpPr>
          <p:cNvPr id="6" name="Line 10"/>
          <p:cNvSpPr>
            <a:spLocks noChangeShapeType="1"/>
          </p:cNvSpPr>
          <p:nvPr userDrawn="1"/>
        </p:nvSpPr>
        <p:spPr bwMode="auto">
          <a:xfrm>
            <a:off x="8077200" y="2255515"/>
            <a:ext cx="8382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7" name="Line 15"/>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sp>
        <p:nvSpPr>
          <p:cNvPr id="8" name="Line 9"/>
          <p:cNvSpPr>
            <a:spLocks noChangeShapeType="1"/>
          </p:cNvSpPr>
          <p:nvPr userDrawn="1"/>
        </p:nvSpPr>
        <p:spPr bwMode="auto">
          <a:xfrm>
            <a:off x="304800" y="2209800"/>
            <a:ext cx="56388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i="0"/>
            </a:lvl1pPr>
          </a:lstStyle>
          <a:p>
            <a:pPr lvl="0"/>
            <a:r>
              <a:rPr lang="en-US" smtClean="0"/>
              <a:t>Click to edit Master text styles</a:t>
            </a:r>
          </a:p>
        </p:txBody>
      </p:sp>
      <p:sp>
        <p:nvSpPr>
          <p:cNvPr id="9" name="Date Placeholder 2"/>
          <p:cNvSpPr>
            <a:spLocks noGrp="1"/>
          </p:cNvSpPr>
          <p:nvPr>
            <p:ph type="dt" sz="half" idx="14"/>
          </p:nvPr>
        </p:nvSpPr>
        <p:spPr/>
        <p:txBody>
          <a:bodyPr/>
          <a:lstStyle>
            <a:lvl1pPr>
              <a:defRPr/>
            </a:lvl1pPr>
          </a:lstStyle>
          <a:p>
            <a:pPr>
              <a:defRPr/>
            </a:pPr>
            <a:fld id="{96894733-FB1D-47BF-849F-81DD5FF21D72}" type="datetime1">
              <a:rPr lang="en-US"/>
              <a:pPr>
                <a:defRPr/>
              </a:pPr>
              <a:t>2/21/2017</a:t>
            </a:fld>
            <a:endParaRPr lang="en-US" dirty="0"/>
          </a:p>
        </p:txBody>
      </p:sp>
      <p:pic>
        <p:nvPicPr>
          <p:cNvPr id="10" name="Picture 9" descr="Academy-of-Nutrition-and-Dietetics.jpg"/>
          <p:cNvPicPr>
            <a:picLocks noChangeAspect="1"/>
          </p:cNvPicPr>
          <p:nvPr userDrawn="1"/>
        </p:nvPicPr>
        <p:blipFill>
          <a:blip r:embed="rId2" cstate="print"/>
          <a:stretch>
            <a:fillRect/>
          </a:stretch>
        </p:blipFill>
        <p:spPr>
          <a:xfrm>
            <a:off x="6248400" y="228600"/>
            <a:ext cx="2174874" cy="377753"/>
          </a:xfrm>
          <a:prstGeom prst="rect">
            <a:avLst/>
          </a:prstGeom>
        </p:spPr>
      </p:pic>
      <p:pic>
        <p:nvPicPr>
          <p:cNvPr id="19" name="Picture 18" descr="Group of People Smiling iStock_000007773161Medium.jpg"/>
          <p:cNvPicPr>
            <a:picLocks noChangeAspect="1"/>
          </p:cNvPicPr>
          <p:nvPr userDrawn="1"/>
        </p:nvPicPr>
        <p:blipFill>
          <a:blip r:embed="rId3" cstate="print"/>
          <a:stretch>
            <a:fillRect/>
          </a:stretch>
        </p:blipFill>
        <p:spPr>
          <a:xfrm>
            <a:off x="4895150" y="2133600"/>
            <a:ext cx="4142170" cy="383438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sp>
        <p:nvSpPr>
          <p:cNvPr id="6" name="Line 10"/>
          <p:cNvSpPr>
            <a:spLocks noChangeShapeType="1"/>
          </p:cNvSpPr>
          <p:nvPr userDrawn="1"/>
        </p:nvSpPr>
        <p:spPr bwMode="auto">
          <a:xfrm>
            <a:off x="5943600" y="2209800"/>
            <a:ext cx="23622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7" name="Line 15"/>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sp>
        <p:nvSpPr>
          <p:cNvPr id="8" name="Line 9"/>
          <p:cNvSpPr>
            <a:spLocks noChangeShapeType="1"/>
          </p:cNvSpPr>
          <p:nvPr userDrawn="1"/>
        </p:nvSpPr>
        <p:spPr bwMode="auto">
          <a:xfrm>
            <a:off x="304800" y="2209800"/>
            <a:ext cx="56388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i="0"/>
            </a:lvl1pPr>
          </a:lstStyle>
          <a:p>
            <a:pPr lvl="0"/>
            <a:r>
              <a:rPr lang="en-US" smtClean="0"/>
              <a:t>Click to edit Master text styles</a:t>
            </a:r>
          </a:p>
        </p:txBody>
      </p:sp>
      <p:sp>
        <p:nvSpPr>
          <p:cNvPr id="9" name="Date Placeholder 2"/>
          <p:cNvSpPr>
            <a:spLocks noGrp="1"/>
          </p:cNvSpPr>
          <p:nvPr>
            <p:ph type="dt" sz="half" idx="14"/>
          </p:nvPr>
        </p:nvSpPr>
        <p:spPr/>
        <p:txBody>
          <a:bodyPr/>
          <a:lstStyle>
            <a:lvl1pPr>
              <a:defRPr/>
            </a:lvl1pPr>
          </a:lstStyle>
          <a:p>
            <a:pPr>
              <a:defRPr/>
            </a:pPr>
            <a:fld id="{96894733-FB1D-47BF-849F-81DD5FF21D72}" type="datetime1">
              <a:rPr lang="en-US"/>
              <a:pPr>
                <a:defRPr/>
              </a:pPr>
              <a:t>2/21/2017</a:t>
            </a:fld>
            <a:endParaRPr lang="en-US" dirty="0"/>
          </a:p>
        </p:txBody>
      </p:sp>
      <p:pic>
        <p:nvPicPr>
          <p:cNvPr id="10" name="Picture 9" descr="Academy-of-Nutrition-and-Dietetics.jpg"/>
          <p:cNvPicPr>
            <a:picLocks noChangeAspect="1"/>
          </p:cNvPicPr>
          <p:nvPr userDrawn="1"/>
        </p:nvPicPr>
        <p:blipFill>
          <a:blip r:embed="rId2" cstate="print"/>
          <a:stretch>
            <a:fillRect/>
          </a:stretch>
        </p:blipFill>
        <p:spPr>
          <a:xfrm>
            <a:off x="6248400" y="228600"/>
            <a:ext cx="2174874" cy="377753"/>
          </a:xfrm>
          <a:prstGeom prst="rect">
            <a:avLst/>
          </a:prstGeom>
        </p:spPr>
      </p:pic>
      <p:pic>
        <p:nvPicPr>
          <p:cNvPr id="15" name="Picture 14" descr="two labcoat women iStock_000001618419Medium.jpg"/>
          <p:cNvPicPr>
            <a:picLocks noChangeAspect="1"/>
          </p:cNvPicPr>
          <p:nvPr userDrawn="1"/>
        </p:nvPicPr>
        <p:blipFill>
          <a:blip r:embed="rId3" cstate="print"/>
          <a:srcRect l="4417" r="16078"/>
          <a:stretch>
            <a:fillRect/>
          </a:stretch>
        </p:blipFill>
        <p:spPr>
          <a:xfrm>
            <a:off x="3962400" y="2667000"/>
            <a:ext cx="4114800" cy="344728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sp>
        <p:nvSpPr>
          <p:cNvPr id="5" name="Line 10"/>
          <p:cNvSpPr>
            <a:spLocks noChangeShapeType="1"/>
          </p:cNvSpPr>
          <p:nvPr userDrawn="1"/>
        </p:nvSpPr>
        <p:spPr bwMode="auto">
          <a:xfrm>
            <a:off x="8686800" y="2362200"/>
            <a:ext cx="3048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7" name="Line 9"/>
          <p:cNvSpPr>
            <a:spLocks noChangeShapeType="1"/>
          </p:cNvSpPr>
          <p:nvPr userDrawn="1"/>
        </p:nvSpPr>
        <p:spPr bwMode="auto">
          <a:xfrm>
            <a:off x="457200" y="2362200"/>
            <a:ext cx="56388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8" name="Text Placeholder 23"/>
          <p:cNvSpPr>
            <a:spLocks noGrp="1"/>
          </p:cNvSpPr>
          <p:nvPr>
            <p:ph type="body" sz="quarter" idx="12"/>
          </p:nvPr>
        </p:nvSpPr>
        <p:spPr>
          <a:xfrm>
            <a:off x="457200" y="2590800"/>
            <a:ext cx="3581400" cy="3657600"/>
          </a:xfrm>
          <a:prstGeom prst="rect">
            <a:avLst/>
          </a:prstGeom>
        </p:spPr>
        <p:txBody>
          <a:bodyPr/>
          <a:lstStyle>
            <a:lvl1pPr marL="0" indent="0">
              <a:defRPr>
                <a:solidFill>
                  <a:srgbClr val="717171"/>
                </a:solidFill>
              </a:defRPr>
            </a:lvl1pPr>
          </a:lstStyle>
          <a:p>
            <a:pPr lvl="0"/>
            <a:r>
              <a:rPr lang="en-US" smtClean="0"/>
              <a:t>Click to edit Master text styles</a:t>
            </a:r>
          </a:p>
        </p:txBody>
      </p:sp>
      <p:sp>
        <p:nvSpPr>
          <p:cNvPr id="9" name="Text Placeholder 11"/>
          <p:cNvSpPr>
            <a:spLocks noGrp="1"/>
          </p:cNvSpPr>
          <p:nvPr>
            <p:ph type="body" sz="quarter" idx="13"/>
          </p:nvPr>
        </p:nvSpPr>
        <p:spPr>
          <a:xfrm>
            <a:off x="457200" y="1676400"/>
            <a:ext cx="4876800" cy="609600"/>
          </a:xfrm>
          <a:prstGeom prst="rect">
            <a:avLst/>
          </a:prstGeom>
        </p:spPr>
        <p:txBody>
          <a:bodyPr/>
          <a:lstStyle>
            <a:lvl1pPr>
              <a:defRPr sz="3600" b="0" i="0"/>
            </a:lvl1pPr>
          </a:lstStyle>
          <a:p>
            <a:pPr lvl="0"/>
            <a:r>
              <a:rPr lang="en-US" smtClean="0"/>
              <a:t>Click to edit Master text styles</a:t>
            </a:r>
          </a:p>
        </p:txBody>
      </p:sp>
      <p:sp>
        <p:nvSpPr>
          <p:cNvPr id="10" name="Date Placeholder 2"/>
          <p:cNvSpPr txBox="1">
            <a:spLocks/>
          </p:cNvSpPr>
          <p:nvPr userDrawn="1"/>
        </p:nvSpPr>
        <p:spPr>
          <a:xfrm>
            <a:off x="381000" y="6629400"/>
            <a:ext cx="2133600" cy="22860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6894733-FB1D-47BF-849F-81DD5FF21D72}" type="datetime1">
              <a:rPr kumimoji="0" lang="en-US" sz="1200" b="0" i="0" u="none" strike="noStrike" kern="1200" cap="none" spc="0" normalizeH="0" baseline="0" noProof="0" smtClean="0">
                <a:ln>
                  <a:noFill/>
                </a:ln>
                <a:solidFill>
                  <a:schemeClr val="tx1">
                    <a:tint val="75000"/>
                  </a:schemeClr>
                </a:solidFill>
                <a:effectLst/>
                <a:uLnTx/>
                <a:uFillTx/>
                <a:latin typeface="Tahoma" pitchFamily="34" charset="0"/>
                <a:ea typeface="+mn-ea"/>
                <a:cs typeface="Tahoma"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2/21/2017</a:t>
            </a:fld>
            <a:endParaRPr kumimoji="0" lang="en-US" sz="1200" b="0" i="0" u="none" strike="noStrike" kern="1200" cap="none" spc="0" normalizeH="0" baseline="0" noProof="0" dirty="0">
              <a:ln>
                <a:noFill/>
              </a:ln>
              <a:solidFill>
                <a:schemeClr val="tx1">
                  <a:tint val="75000"/>
                </a:schemeClr>
              </a:solidFill>
              <a:effectLst/>
              <a:uLnTx/>
              <a:uFillTx/>
              <a:latin typeface="Tahoma" pitchFamily="34" charset="0"/>
              <a:ea typeface="+mn-ea"/>
              <a:cs typeface="Tahoma" pitchFamily="34" charset="0"/>
            </a:endParaRPr>
          </a:p>
        </p:txBody>
      </p:sp>
      <p:pic>
        <p:nvPicPr>
          <p:cNvPr id="12" name="Picture 11" descr="Academy-of-Nutrition-and-Dietetics.jpg"/>
          <p:cNvPicPr>
            <a:picLocks noChangeAspect="1"/>
          </p:cNvPicPr>
          <p:nvPr userDrawn="1"/>
        </p:nvPicPr>
        <p:blipFill>
          <a:blip r:embed="rId2" cstate="print"/>
          <a:stretch>
            <a:fillRect/>
          </a:stretch>
        </p:blipFill>
        <p:spPr>
          <a:xfrm>
            <a:off x="6248400" y="228600"/>
            <a:ext cx="2174874" cy="377753"/>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1.jpeg"/><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Date Placeholder 21"/>
          <p:cNvSpPr>
            <a:spLocks noGrp="1"/>
          </p:cNvSpPr>
          <p:nvPr>
            <p:ph type="dt" sz="half" idx="2"/>
          </p:nvPr>
        </p:nvSpPr>
        <p:spPr>
          <a:xfrm>
            <a:off x="228600" y="6477000"/>
            <a:ext cx="2133600" cy="228600"/>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Tahoma" pitchFamily="34" charset="0"/>
                <a:cs typeface="Tahoma" pitchFamily="34" charset="0"/>
              </a:defRPr>
            </a:lvl1pPr>
          </a:lstStyle>
          <a:p>
            <a:pPr>
              <a:defRPr/>
            </a:pPr>
            <a:fld id="{9041E539-FE34-41E2-A04E-5E9A29F00556}" type="datetime1">
              <a:rPr lang="en-US"/>
              <a:pPr>
                <a:defRPr/>
              </a:pPr>
              <a:t>2/21/2017</a:t>
            </a:fld>
            <a:endParaRPr lang="en-US" dirty="0"/>
          </a:p>
        </p:txBody>
      </p:sp>
    </p:spTree>
  </p:cSld>
  <p:clrMap bg1="lt1" tx1="dk1" bg2="lt2" tx2="dk2" accent1="accent1" accent2="accent2" accent3="accent3" accent4="accent4" accent5="accent5" accent6="accent6" hlink="hlink" folHlink="folHlink"/>
  <p:sldLayoutIdLst>
    <p:sldLayoutId id="2147483883" r:id="rId1"/>
    <p:sldLayoutId id="2147483886" r:id="rId2"/>
    <p:sldLayoutId id="2147483887" r:id="rId3"/>
    <p:sldLayoutId id="2147483884" r:id="rId4"/>
    <p:sldLayoutId id="2147483885"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8" r:id="rId14"/>
  </p:sldLayoutIdLst>
  <p:hf hdr="0" ftr="0"/>
  <p:txStyles>
    <p:titleStyle>
      <a:lvl1pPr algn="l" rtl="0" eaLnBrk="1" fontAlgn="base" hangingPunct="1">
        <a:spcBef>
          <a:spcPct val="0"/>
        </a:spcBef>
        <a:spcAft>
          <a:spcPct val="0"/>
        </a:spcAft>
        <a:defRPr sz="3000" kern="1200">
          <a:solidFill>
            <a:srgbClr val="39683E"/>
          </a:solidFill>
          <a:latin typeface="Tahoma" pitchFamily="34" charset="0"/>
          <a:ea typeface="+mj-ea"/>
          <a:cs typeface="Tahoma" pitchFamily="34" charset="0"/>
        </a:defRPr>
      </a:lvl1pPr>
      <a:lvl2pPr algn="l" rtl="0" eaLnBrk="1" fontAlgn="base" hangingPunct="1">
        <a:spcBef>
          <a:spcPct val="0"/>
        </a:spcBef>
        <a:spcAft>
          <a:spcPct val="0"/>
        </a:spcAft>
        <a:defRPr sz="3000">
          <a:solidFill>
            <a:srgbClr val="39683E"/>
          </a:solidFill>
          <a:latin typeface="Tahoma" pitchFamily="34" charset="0"/>
          <a:cs typeface="Tahoma" pitchFamily="34" charset="0"/>
        </a:defRPr>
      </a:lvl2pPr>
      <a:lvl3pPr algn="l" rtl="0" eaLnBrk="1" fontAlgn="base" hangingPunct="1">
        <a:spcBef>
          <a:spcPct val="0"/>
        </a:spcBef>
        <a:spcAft>
          <a:spcPct val="0"/>
        </a:spcAft>
        <a:defRPr sz="3000">
          <a:solidFill>
            <a:srgbClr val="39683E"/>
          </a:solidFill>
          <a:latin typeface="Tahoma" pitchFamily="34" charset="0"/>
          <a:cs typeface="Tahoma" pitchFamily="34" charset="0"/>
        </a:defRPr>
      </a:lvl3pPr>
      <a:lvl4pPr algn="l" rtl="0" eaLnBrk="1" fontAlgn="base" hangingPunct="1">
        <a:spcBef>
          <a:spcPct val="0"/>
        </a:spcBef>
        <a:spcAft>
          <a:spcPct val="0"/>
        </a:spcAft>
        <a:defRPr sz="3000">
          <a:solidFill>
            <a:srgbClr val="39683E"/>
          </a:solidFill>
          <a:latin typeface="Tahoma" pitchFamily="34" charset="0"/>
          <a:cs typeface="Tahoma" pitchFamily="34" charset="0"/>
        </a:defRPr>
      </a:lvl4pPr>
      <a:lvl5pPr algn="l" rtl="0" eaLnBrk="1" fontAlgn="base" hangingPunct="1">
        <a:spcBef>
          <a:spcPct val="0"/>
        </a:spcBef>
        <a:spcAft>
          <a:spcPct val="0"/>
        </a:spcAft>
        <a:defRPr sz="3000">
          <a:solidFill>
            <a:srgbClr val="39683E"/>
          </a:solidFill>
          <a:latin typeface="Tahoma" pitchFamily="34" charset="0"/>
          <a:cs typeface="Tahoma" pitchFamily="34" charset="0"/>
        </a:defRPr>
      </a:lvl5pPr>
      <a:lvl6pPr marL="457200" algn="l" rtl="0" eaLnBrk="1" fontAlgn="base" hangingPunct="1">
        <a:spcBef>
          <a:spcPct val="0"/>
        </a:spcBef>
        <a:spcAft>
          <a:spcPct val="0"/>
        </a:spcAft>
        <a:defRPr sz="3800" b="1">
          <a:solidFill>
            <a:srgbClr val="39683E"/>
          </a:solidFill>
          <a:latin typeface="Myriad Pro" pitchFamily="34" charset="0"/>
        </a:defRPr>
      </a:lvl6pPr>
      <a:lvl7pPr marL="914400" algn="l" rtl="0" eaLnBrk="1" fontAlgn="base" hangingPunct="1">
        <a:spcBef>
          <a:spcPct val="0"/>
        </a:spcBef>
        <a:spcAft>
          <a:spcPct val="0"/>
        </a:spcAft>
        <a:defRPr sz="3800" b="1">
          <a:solidFill>
            <a:srgbClr val="39683E"/>
          </a:solidFill>
          <a:latin typeface="Myriad Pro" pitchFamily="34" charset="0"/>
        </a:defRPr>
      </a:lvl7pPr>
      <a:lvl8pPr marL="1371600" algn="l" rtl="0" eaLnBrk="1" fontAlgn="base" hangingPunct="1">
        <a:spcBef>
          <a:spcPct val="0"/>
        </a:spcBef>
        <a:spcAft>
          <a:spcPct val="0"/>
        </a:spcAft>
        <a:defRPr sz="3800" b="1">
          <a:solidFill>
            <a:srgbClr val="39683E"/>
          </a:solidFill>
          <a:latin typeface="Myriad Pro" pitchFamily="34" charset="0"/>
        </a:defRPr>
      </a:lvl8pPr>
      <a:lvl9pPr marL="1828800" algn="l" rtl="0" eaLnBrk="1" fontAlgn="base" hangingPunct="1">
        <a:spcBef>
          <a:spcPct val="0"/>
        </a:spcBef>
        <a:spcAft>
          <a:spcPct val="0"/>
        </a:spcAft>
        <a:defRPr sz="3800" b="1">
          <a:solidFill>
            <a:srgbClr val="39683E"/>
          </a:solidFill>
          <a:latin typeface="Myriad Pro" pitchFamily="34" charset="0"/>
        </a:defRPr>
      </a:lvl9pPr>
    </p:titleStyle>
    <p:bodyStyle>
      <a:lvl1pPr marL="342900" indent="-342900" algn="l" rtl="0" eaLnBrk="1" fontAlgn="base" hangingPunct="1">
        <a:spcBef>
          <a:spcPct val="0"/>
        </a:spcBef>
        <a:spcAft>
          <a:spcPct val="0"/>
        </a:spcAft>
        <a:buFont typeface="Arial" pitchFamily="34" charset="0"/>
        <a:defRPr sz="32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Date Placeholder 21"/>
          <p:cNvSpPr>
            <a:spLocks noGrp="1"/>
          </p:cNvSpPr>
          <p:nvPr>
            <p:ph type="dt" sz="half" idx="2"/>
          </p:nvPr>
        </p:nvSpPr>
        <p:spPr>
          <a:xfrm>
            <a:off x="228600" y="6477000"/>
            <a:ext cx="2133600" cy="228600"/>
          </a:xfrm>
          <a:prstGeom prst="rect">
            <a:avLst/>
          </a:prstGeom>
        </p:spPr>
        <p:txBody>
          <a:bodyPr vert="horz" lIns="91440" tIns="45720" rIns="91440" bIns="45720" rtlCol="0" anchor="ctr"/>
          <a:lstStyle>
            <a:lvl1pPr algn="l" fontAlgn="auto">
              <a:spcBef>
                <a:spcPts val="0"/>
              </a:spcBef>
              <a:spcAft>
                <a:spcPts val="0"/>
              </a:spcAft>
              <a:defRPr sz="1200">
                <a:solidFill>
                  <a:srgbClr val="717171"/>
                </a:solidFill>
                <a:latin typeface="Tahoma" pitchFamily="34" charset="0"/>
                <a:cs typeface="Tahoma" pitchFamily="34" charset="0"/>
              </a:defRPr>
            </a:lvl1pPr>
          </a:lstStyle>
          <a:p>
            <a:pPr>
              <a:defRPr/>
            </a:pPr>
            <a:r>
              <a:rPr lang="en-US"/>
              <a:t>Date</a:t>
            </a:r>
          </a:p>
        </p:txBody>
      </p:sp>
      <p:sp>
        <p:nvSpPr>
          <p:cNvPr id="24" name="Slide Number Placeholder 23"/>
          <p:cNvSpPr>
            <a:spLocks noGrp="1"/>
          </p:cNvSpPr>
          <p:nvPr>
            <p:ph type="sldNum" sz="quarter" idx="4"/>
          </p:nvPr>
        </p:nvSpPr>
        <p:spPr>
          <a:xfrm>
            <a:off x="6781800" y="6477000"/>
            <a:ext cx="2133600" cy="228600"/>
          </a:xfrm>
          <a:prstGeom prst="rect">
            <a:avLst/>
          </a:prstGeom>
        </p:spPr>
        <p:txBody>
          <a:bodyPr vert="horz" lIns="91440" tIns="45720" rIns="91440" bIns="45720" rtlCol="0" anchor="ctr"/>
          <a:lstStyle>
            <a:lvl1pPr algn="r" fontAlgn="auto">
              <a:spcBef>
                <a:spcPts val="0"/>
              </a:spcBef>
              <a:spcAft>
                <a:spcPts val="0"/>
              </a:spcAft>
              <a:defRPr sz="1200">
                <a:solidFill>
                  <a:srgbClr val="717171"/>
                </a:solidFill>
                <a:latin typeface="Tahoma" pitchFamily="34" charset="0"/>
                <a:cs typeface="Tahoma" pitchFamily="34" charset="0"/>
              </a:defRPr>
            </a:lvl1pPr>
          </a:lstStyle>
          <a:p>
            <a:pPr>
              <a:defRPr/>
            </a:pPr>
            <a:fld id="{BE71E2C8-3878-4FCA-9CEC-C9707602C778}" type="slidenum">
              <a:rPr lang="en-US"/>
              <a:pPr>
                <a:defRPr/>
              </a:pPr>
              <a:t>‹#›</a:t>
            </a:fld>
            <a:endParaRPr lang="en-US" dirty="0"/>
          </a:p>
        </p:txBody>
      </p:sp>
      <p:sp>
        <p:nvSpPr>
          <p:cNvPr id="2052" name="Text Placeholder 2"/>
          <p:cNvSpPr>
            <a:spLocks noGrp="1"/>
          </p:cNvSpPr>
          <p:nvPr>
            <p:ph type="body" idx="1"/>
          </p:nvPr>
        </p:nvSpPr>
        <p:spPr bwMode="auto">
          <a:xfrm>
            <a:off x="304800" y="1143000"/>
            <a:ext cx="8534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First Level</a:t>
            </a:r>
          </a:p>
          <a:p>
            <a:pPr lvl="1"/>
            <a:r>
              <a:rPr lang="en-US" smtClean="0"/>
              <a:t>Second level</a:t>
            </a:r>
          </a:p>
          <a:p>
            <a:pPr lvl="2"/>
            <a:r>
              <a:rPr lang="en-US" smtClean="0"/>
              <a:t>Third level</a:t>
            </a:r>
          </a:p>
          <a:p>
            <a:pPr lvl="3"/>
            <a:r>
              <a:rPr lang="en-US" smtClean="0"/>
              <a:t>Fourth level</a:t>
            </a:r>
          </a:p>
        </p:txBody>
      </p:sp>
      <p:sp>
        <p:nvSpPr>
          <p:cNvPr id="18" name="Line 7"/>
          <p:cNvSpPr>
            <a:spLocks noChangeShapeType="1"/>
          </p:cNvSpPr>
          <p:nvPr/>
        </p:nvSpPr>
        <p:spPr bwMode="auto">
          <a:xfrm>
            <a:off x="304800" y="6477000"/>
            <a:ext cx="8534400" cy="0"/>
          </a:xfrm>
          <a:prstGeom prst="line">
            <a:avLst/>
          </a:prstGeom>
          <a:noFill/>
          <a:ln w="12700">
            <a:solidFill>
              <a:srgbClr val="808080"/>
            </a:solidFill>
            <a:round/>
            <a:headEnd/>
            <a:tailEnd/>
          </a:ln>
        </p:spPr>
        <p:txBody>
          <a:bodyPr wrap="none" anchor="ctr"/>
          <a:lstStyle/>
          <a:p>
            <a:pPr eaLnBrk="0" hangingPunct="0">
              <a:defRPr/>
            </a:pPr>
            <a:endParaRPr lang="en-US" sz="2400">
              <a:solidFill>
                <a:srgbClr val="000000"/>
              </a:solidFill>
              <a:latin typeface="Arial" charset="0"/>
              <a:ea typeface="ＭＳ Ｐゴシック" pitchFamily="1" charset="-128"/>
            </a:endParaRPr>
          </a:p>
        </p:txBody>
      </p:sp>
      <p:sp>
        <p:nvSpPr>
          <p:cNvPr id="19" name="Line 8"/>
          <p:cNvSpPr>
            <a:spLocks noChangeShapeType="1"/>
          </p:cNvSpPr>
          <p:nvPr/>
        </p:nvSpPr>
        <p:spPr bwMode="auto">
          <a:xfrm>
            <a:off x="304800" y="838200"/>
            <a:ext cx="8504238" cy="0"/>
          </a:xfrm>
          <a:prstGeom prst="line">
            <a:avLst/>
          </a:prstGeom>
          <a:noFill/>
          <a:ln w="28575">
            <a:solidFill>
              <a:srgbClr val="065901"/>
            </a:solidFill>
            <a:round/>
            <a:headEnd/>
            <a:tailEnd/>
          </a:ln>
        </p:spPr>
        <p:txBody>
          <a:bodyPr wrap="none" anchor="ctr"/>
          <a:lstStyle/>
          <a:p>
            <a:pPr eaLnBrk="0" hangingPunct="0">
              <a:defRPr/>
            </a:pPr>
            <a:endParaRPr lang="en-US" sz="2400">
              <a:solidFill>
                <a:srgbClr val="000000"/>
              </a:solidFill>
              <a:latin typeface="Arial" charset="0"/>
              <a:ea typeface="ＭＳ Ｐゴシック" pitchFamily="1" charset="-128"/>
            </a:endParaRPr>
          </a:p>
        </p:txBody>
      </p:sp>
      <p:sp>
        <p:nvSpPr>
          <p:cNvPr id="2056" name="Title Placeholder 20"/>
          <p:cNvSpPr>
            <a:spLocks noGrp="1"/>
          </p:cNvSpPr>
          <p:nvPr>
            <p:ph type="title"/>
          </p:nvPr>
        </p:nvSpPr>
        <p:spPr bwMode="auto">
          <a:xfrm>
            <a:off x="228600" y="350838"/>
            <a:ext cx="82296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9" name="Picture 8" descr="Academy-of-Nutrition-and-Dietetics.jpg"/>
          <p:cNvPicPr>
            <a:picLocks noChangeAspect="1"/>
          </p:cNvPicPr>
          <p:nvPr userDrawn="1"/>
        </p:nvPicPr>
        <p:blipFill>
          <a:blip r:embed="rId11" cstate="print"/>
          <a:stretch>
            <a:fillRect/>
          </a:stretch>
        </p:blipFill>
        <p:spPr>
          <a:xfrm>
            <a:off x="6248400" y="228600"/>
            <a:ext cx="2174874" cy="377753"/>
          </a:xfrm>
          <a:prstGeom prst="rect">
            <a:avLst/>
          </a:prstGeom>
        </p:spPr>
      </p:pic>
    </p:spTree>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Lst>
  <p:hf hdr="0" ftr="0" dt="0"/>
  <p:txStyles>
    <p:titleStyle>
      <a:lvl1pPr algn="l" rtl="0" eaLnBrk="0" fontAlgn="base" hangingPunct="0">
        <a:spcBef>
          <a:spcPct val="0"/>
        </a:spcBef>
        <a:spcAft>
          <a:spcPct val="0"/>
        </a:spcAft>
        <a:defRPr sz="3000" kern="1200">
          <a:solidFill>
            <a:srgbClr val="39683E"/>
          </a:solidFill>
          <a:latin typeface="Tahoma" pitchFamily="34" charset="0"/>
          <a:ea typeface="+mj-ea"/>
          <a:cs typeface="Tahoma" pitchFamily="34" charset="0"/>
        </a:defRPr>
      </a:lvl1pPr>
      <a:lvl2pPr algn="l" rtl="0" eaLnBrk="0" fontAlgn="base" hangingPunct="0">
        <a:spcBef>
          <a:spcPct val="0"/>
        </a:spcBef>
        <a:spcAft>
          <a:spcPct val="0"/>
        </a:spcAft>
        <a:defRPr sz="3000">
          <a:solidFill>
            <a:srgbClr val="39683E"/>
          </a:solidFill>
          <a:latin typeface="Tahoma" pitchFamily="34" charset="0"/>
          <a:cs typeface="Tahoma" pitchFamily="34" charset="0"/>
        </a:defRPr>
      </a:lvl2pPr>
      <a:lvl3pPr algn="l" rtl="0" eaLnBrk="0" fontAlgn="base" hangingPunct="0">
        <a:spcBef>
          <a:spcPct val="0"/>
        </a:spcBef>
        <a:spcAft>
          <a:spcPct val="0"/>
        </a:spcAft>
        <a:defRPr sz="3000">
          <a:solidFill>
            <a:srgbClr val="39683E"/>
          </a:solidFill>
          <a:latin typeface="Tahoma" pitchFamily="34" charset="0"/>
          <a:cs typeface="Tahoma" pitchFamily="34" charset="0"/>
        </a:defRPr>
      </a:lvl3pPr>
      <a:lvl4pPr algn="l" rtl="0" eaLnBrk="0" fontAlgn="base" hangingPunct="0">
        <a:spcBef>
          <a:spcPct val="0"/>
        </a:spcBef>
        <a:spcAft>
          <a:spcPct val="0"/>
        </a:spcAft>
        <a:defRPr sz="3000">
          <a:solidFill>
            <a:srgbClr val="39683E"/>
          </a:solidFill>
          <a:latin typeface="Tahoma" pitchFamily="34" charset="0"/>
          <a:cs typeface="Tahoma" pitchFamily="34" charset="0"/>
        </a:defRPr>
      </a:lvl4pPr>
      <a:lvl5pPr algn="l" rtl="0" eaLnBrk="0" fontAlgn="base" hangingPunct="0">
        <a:spcBef>
          <a:spcPct val="0"/>
        </a:spcBef>
        <a:spcAft>
          <a:spcPct val="0"/>
        </a:spcAft>
        <a:defRPr sz="3000">
          <a:solidFill>
            <a:srgbClr val="39683E"/>
          </a:solidFill>
          <a:latin typeface="Tahoma" pitchFamily="34" charset="0"/>
          <a:cs typeface="Tahoma" pitchFamily="34" charset="0"/>
        </a:defRPr>
      </a:lvl5pPr>
      <a:lvl6pPr marL="457200" algn="l" rtl="0" fontAlgn="base">
        <a:spcBef>
          <a:spcPct val="0"/>
        </a:spcBef>
        <a:spcAft>
          <a:spcPct val="0"/>
        </a:spcAft>
        <a:defRPr sz="3800" b="1">
          <a:solidFill>
            <a:srgbClr val="39683E"/>
          </a:solidFill>
          <a:latin typeface="Myriad Pro" pitchFamily="34" charset="0"/>
        </a:defRPr>
      </a:lvl6pPr>
      <a:lvl7pPr marL="914400" algn="l" rtl="0" fontAlgn="base">
        <a:spcBef>
          <a:spcPct val="0"/>
        </a:spcBef>
        <a:spcAft>
          <a:spcPct val="0"/>
        </a:spcAft>
        <a:defRPr sz="3800" b="1">
          <a:solidFill>
            <a:srgbClr val="39683E"/>
          </a:solidFill>
          <a:latin typeface="Myriad Pro" pitchFamily="34" charset="0"/>
        </a:defRPr>
      </a:lvl7pPr>
      <a:lvl8pPr marL="1371600" algn="l" rtl="0" fontAlgn="base">
        <a:spcBef>
          <a:spcPct val="0"/>
        </a:spcBef>
        <a:spcAft>
          <a:spcPct val="0"/>
        </a:spcAft>
        <a:defRPr sz="3800" b="1">
          <a:solidFill>
            <a:srgbClr val="39683E"/>
          </a:solidFill>
          <a:latin typeface="Myriad Pro" pitchFamily="34" charset="0"/>
        </a:defRPr>
      </a:lvl8pPr>
      <a:lvl9pPr marL="1828800" algn="l" rtl="0" fontAlgn="base">
        <a:spcBef>
          <a:spcPct val="0"/>
        </a:spcBef>
        <a:spcAft>
          <a:spcPct val="0"/>
        </a:spcAft>
        <a:defRPr sz="3800" b="1">
          <a:solidFill>
            <a:srgbClr val="39683E"/>
          </a:solidFill>
          <a:latin typeface="Myriad Pro" pitchFamily="34" charset="0"/>
        </a:defRPr>
      </a:lvl9pPr>
    </p:titleStyle>
    <p:bodyStyle>
      <a:lvl1pPr marL="342900" indent="-342900" algn="l" rtl="0" eaLnBrk="0" fontAlgn="base" hangingPunct="0">
        <a:spcBef>
          <a:spcPct val="0"/>
        </a:spcBef>
        <a:spcAft>
          <a:spcPct val="0"/>
        </a:spcAft>
        <a:buFont typeface="Arial" pitchFamily="34" charset="0"/>
        <a:defRPr sz="3200" kern="1200">
          <a:solidFill>
            <a:srgbClr val="39683E"/>
          </a:solidFill>
          <a:latin typeface="Tahoma" pitchFamily="34" charset="0"/>
          <a:ea typeface="+mn-ea"/>
          <a:cs typeface="Tahoma" pitchFamily="34" charset="0"/>
        </a:defRPr>
      </a:lvl1pPr>
      <a:lvl2pPr marL="801688" indent="-344488" algn="l" rtl="0" eaLnBrk="0" fontAlgn="base" hangingPunct="0">
        <a:spcBef>
          <a:spcPct val="0"/>
        </a:spcBef>
        <a:spcAft>
          <a:spcPct val="0"/>
        </a:spcAft>
        <a:buFont typeface="Arial" pitchFamily="34" charset="0"/>
        <a:buChar char="•"/>
        <a:defRPr sz="2800" kern="1200">
          <a:solidFill>
            <a:srgbClr val="717171"/>
          </a:solidFill>
          <a:latin typeface="Tahoma" pitchFamily="34" charset="0"/>
          <a:ea typeface="+mn-ea"/>
          <a:cs typeface="Tahoma" pitchFamily="34" charset="0"/>
        </a:defRPr>
      </a:lvl2pPr>
      <a:lvl3pPr marL="1258888" indent="-344488" algn="l" rtl="0" eaLnBrk="0" fontAlgn="base" hangingPunct="0">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0" fontAlgn="base" hangingPunct="0">
        <a:spcBef>
          <a:spcPct val="0"/>
        </a:spcBef>
        <a:spcAft>
          <a:spcPct val="0"/>
        </a:spcAft>
        <a:buFont typeface="Arial" pitchFamily="34" charset="0"/>
        <a:buChar char="•"/>
        <a:defRPr sz="2000" kern="1200">
          <a:solidFill>
            <a:srgbClr val="717171"/>
          </a:solidFill>
          <a:latin typeface="Tahoma" pitchFamily="34" charset="0"/>
          <a:ea typeface="+mn-ea"/>
          <a:cs typeface="Tahoma"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hyperlink" Target="http://www.eatright/NCP" TargetMode="External"/><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8.emf"/><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7.emf"/><Relationship Id="rId4" Type="http://schemas.openxmlformats.org/officeDocument/2006/relationships/oleObject" Target="../embeddings/oleObject1.bin"/></Relationships>
</file>

<file path=ppt/slides/_rels/slide63.xml.rels><?xml version="1.0" encoding="UTF-8" standalone="yes"?>
<Relationships xmlns="http://schemas.openxmlformats.org/package/2006/relationships"><Relationship Id="rId3" Type="http://schemas.openxmlformats.org/officeDocument/2006/relationships/hyperlink" Target="http://www.eatright.org/ncp"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hyperlink" Target="http://adaeal.com/ncp/" TargetMode="External"/><Relationship Id="rId5" Type="http://schemas.openxmlformats.org/officeDocument/2006/relationships/hyperlink" Target="http://www.eatright.org/shop" TargetMode="External"/><Relationship Id="rId4" Type="http://schemas.openxmlformats.org/officeDocument/2006/relationships/hyperlink" Target="http://www.eatright.org/HealthProfessionals/content.aspx?id=5902"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hyperlink" Target="mailto:ncp@eatright.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4294967295"/>
          </p:nvPr>
        </p:nvSpPr>
        <p:spPr>
          <a:xfrm>
            <a:off x="228600" y="6477000"/>
            <a:ext cx="2133600" cy="228600"/>
          </a:xfrm>
          <a:prstGeom prst="rect">
            <a:avLst/>
          </a:prstGeom>
        </p:spPr>
        <p:txBody>
          <a:bodyPr/>
          <a:lstStyle/>
          <a:p>
            <a:pPr>
              <a:defRPr/>
            </a:pPr>
            <a:fld id="{9041E539-FE34-41E2-A04E-5E9A29F00556}" type="datetime1">
              <a:rPr lang="en-US"/>
              <a:pPr>
                <a:defRPr/>
              </a:pPr>
              <a:t>2/21/2017</a:t>
            </a:fld>
            <a:endParaRPr lang="en-US" dirty="0"/>
          </a:p>
        </p:txBody>
      </p:sp>
      <p:sp>
        <p:nvSpPr>
          <p:cNvPr id="40963" name="Text Placeholder 3"/>
          <p:cNvSpPr>
            <a:spLocks noGrp="1"/>
          </p:cNvSpPr>
          <p:nvPr>
            <p:ph type="body" sz="quarter" idx="12"/>
          </p:nvPr>
        </p:nvSpPr>
        <p:spPr bwMode="auto">
          <a:xfrm>
            <a:off x="250723" y="533400"/>
            <a:ext cx="8686800" cy="167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r>
              <a:rPr lang="en-US" sz="4800" dirty="0"/>
              <a:t>Nutrition Care Process </a:t>
            </a:r>
            <a:r>
              <a:rPr lang="en-US" sz="4800" dirty="0" smtClean="0"/>
              <a:t>Terminology (NCPT)</a:t>
            </a:r>
            <a:endParaRPr lang="en-US" sz="4800" dirty="0"/>
          </a:p>
        </p:txBody>
      </p:sp>
      <p:sp>
        <p:nvSpPr>
          <p:cNvPr id="6" name="TextBox 5"/>
          <p:cNvSpPr txBox="1">
            <a:spLocks noChangeArrowheads="1"/>
          </p:cNvSpPr>
          <p:nvPr/>
        </p:nvSpPr>
        <p:spPr bwMode="auto">
          <a:xfrm>
            <a:off x="5638800" y="3276600"/>
            <a:ext cx="2743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3600" b="1" dirty="0">
                <a:solidFill>
                  <a:schemeClr val="bg1"/>
                </a:solidFill>
              </a:rPr>
              <a:t>Overview </a:t>
            </a:r>
          </a:p>
          <a:p>
            <a:pPr algn="ctr" eaLnBrk="1" hangingPunct="1"/>
            <a:r>
              <a:rPr lang="en-US" sz="3600" b="1" dirty="0">
                <a:solidFill>
                  <a:schemeClr val="bg1"/>
                </a:solidFill>
              </a:rPr>
              <a:t>&amp;</a:t>
            </a:r>
          </a:p>
          <a:p>
            <a:pPr algn="ctr" eaLnBrk="1" hangingPunct="1"/>
            <a:r>
              <a:rPr lang="en-US" sz="3600" b="1" dirty="0">
                <a:solidFill>
                  <a:schemeClr val="bg1"/>
                </a:solidFill>
              </a:rPr>
              <a:t>Resources</a:t>
            </a:r>
          </a:p>
        </p:txBody>
      </p:sp>
      <p:pic>
        <p:nvPicPr>
          <p:cNvPr id="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595716"/>
            <a:ext cx="38671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453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t>Nutrition Assessment</a:t>
            </a:r>
          </a:p>
        </p:txBody>
      </p:sp>
      <p:sp>
        <p:nvSpPr>
          <p:cNvPr id="18435"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CC9371D-7603-44B1-A883-E24772D68203}" type="slidenum">
              <a:rPr lang="en-US" smtClean="0">
                <a:solidFill>
                  <a:srgbClr val="717171"/>
                </a:solidFill>
                <a:latin typeface="Tahoma" panose="020B0604030504040204" pitchFamily="34" charset="0"/>
              </a:rPr>
              <a:pPr fontAlgn="base">
                <a:spcBef>
                  <a:spcPct val="0"/>
                </a:spcBef>
                <a:spcAft>
                  <a:spcPct val="0"/>
                </a:spcAft>
              </a:pPr>
              <a:t>10</a:t>
            </a:fld>
            <a:endParaRPr lang="en-US" smtClean="0">
              <a:solidFill>
                <a:srgbClr val="717171"/>
              </a:solidFill>
              <a:latin typeface="Tahoma" panose="020B0604030504040204" pitchFamily="34" charset="0"/>
            </a:endParaRPr>
          </a:p>
        </p:txBody>
      </p:sp>
      <p:sp>
        <p:nvSpPr>
          <p:cNvPr id="5" name="Text Placeholder 2"/>
          <p:cNvSpPr>
            <a:spLocks noGrp="1"/>
          </p:cNvSpPr>
          <p:nvPr>
            <p:ph type="body" sz="quarter" idx="12"/>
          </p:nvPr>
        </p:nvSpPr>
        <p:spPr/>
        <p:txBody>
          <a:bodyPr/>
          <a:lstStyle/>
          <a:p>
            <a:pPr marL="0" indent="0">
              <a:defRPr/>
            </a:pPr>
            <a:r>
              <a:rPr lang="en-US" dirty="0" smtClean="0">
                <a:solidFill>
                  <a:srgbClr val="D60093"/>
                </a:solidFill>
              </a:rPr>
              <a:t>Domains (Categories)</a:t>
            </a:r>
          </a:p>
          <a:p>
            <a:pPr marL="0" indent="0">
              <a:defRPr/>
            </a:pPr>
            <a:endParaRPr lang="en-US" dirty="0">
              <a:solidFill>
                <a:srgbClr val="D60093"/>
              </a:solidFill>
            </a:endParaRPr>
          </a:p>
          <a:p>
            <a:pPr marL="973138" lvl="1" indent="-514350">
              <a:buFont typeface="+mj-lt"/>
              <a:buAutoNum type="arabicPeriod"/>
              <a:defRPr/>
            </a:pPr>
            <a:r>
              <a:rPr lang="en-US" dirty="0" smtClean="0">
                <a:solidFill>
                  <a:schemeClr val="accent3">
                    <a:lumMod val="50000"/>
                  </a:schemeClr>
                </a:solidFill>
              </a:rPr>
              <a:t>Food/Nutrition Related History</a:t>
            </a:r>
          </a:p>
          <a:p>
            <a:pPr marL="973138" lvl="1" indent="-514350">
              <a:buFont typeface="+mj-lt"/>
              <a:buAutoNum type="arabicPeriod"/>
              <a:defRPr/>
            </a:pPr>
            <a:endParaRPr lang="en-US" dirty="0" smtClean="0">
              <a:solidFill>
                <a:schemeClr val="accent3">
                  <a:lumMod val="50000"/>
                </a:schemeClr>
              </a:solidFill>
            </a:endParaRPr>
          </a:p>
          <a:p>
            <a:pPr marL="973138" lvl="1" indent="-514350">
              <a:buFont typeface="+mj-lt"/>
              <a:buAutoNum type="arabicPeriod"/>
              <a:defRPr/>
            </a:pPr>
            <a:r>
              <a:rPr lang="en-US" dirty="0" smtClean="0">
                <a:solidFill>
                  <a:schemeClr val="accent3">
                    <a:lumMod val="50000"/>
                  </a:schemeClr>
                </a:solidFill>
              </a:rPr>
              <a:t>Anthropometric Measurements</a:t>
            </a:r>
          </a:p>
          <a:p>
            <a:pPr marL="973138" lvl="1" indent="-514350">
              <a:buFont typeface="+mj-lt"/>
              <a:buAutoNum type="arabicPeriod"/>
              <a:defRPr/>
            </a:pPr>
            <a:endParaRPr lang="en-US" dirty="0" smtClean="0">
              <a:solidFill>
                <a:schemeClr val="accent3">
                  <a:lumMod val="50000"/>
                </a:schemeClr>
              </a:solidFill>
            </a:endParaRPr>
          </a:p>
          <a:p>
            <a:pPr marL="973138" lvl="1" indent="-514350">
              <a:buFont typeface="+mj-lt"/>
              <a:buAutoNum type="arabicPeriod"/>
              <a:defRPr/>
            </a:pPr>
            <a:r>
              <a:rPr lang="en-US" dirty="0" smtClean="0">
                <a:solidFill>
                  <a:schemeClr val="accent3">
                    <a:lumMod val="50000"/>
                  </a:schemeClr>
                </a:solidFill>
              </a:rPr>
              <a:t>Biochemical Data, Medical Tests, Procedures</a:t>
            </a:r>
          </a:p>
          <a:p>
            <a:pPr marL="973138" lvl="1" indent="-514350">
              <a:buFont typeface="+mj-lt"/>
              <a:buAutoNum type="arabicPeriod"/>
              <a:defRPr/>
            </a:pPr>
            <a:endParaRPr lang="en-US" dirty="0" smtClean="0">
              <a:solidFill>
                <a:schemeClr val="accent3">
                  <a:lumMod val="50000"/>
                </a:schemeClr>
              </a:solidFill>
            </a:endParaRPr>
          </a:p>
          <a:p>
            <a:pPr marL="973138" lvl="1" indent="-514350">
              <a:buFont typeface="+mj-lt"/>
              <a:buAutoNum type="arabicPeriod"/>
              <a:defRPr/>
            </a:pPr>
            <a:r>
              <a:rPr lang="en-US" dirty="0" smtClean="0">
                <a:solidFill>
                  <a:schemeClr val="accent3">
                    <a:lumMod val="50000"/>
                  </a:schemeClr>
                </a:solidFill>
              </a:rPr>
              <a:t>Nutrition-Focused Physical Findings</a:t>
            </a:r>
          </a:p>
          <a:p>
            <a:pPr marL="458788" lvl="1" indent="0">
              <a:buFont typeface="Arial" panose="020B0604020202020204" pitchFamily="34" charset="0"/>
              <a:buNone/>
              <a:defRPr/>
            </a:pPr>
            <a:endParaRPr lang="en-US" dirty="0" smtClean="0">
              <a:solidFill>
                <a:schemeClr val="accent3">
                  <a:lumMod val="50000"/>
                </a:schemeClr>
              </a:solidFill>
            </a:endParaRPr>
          </a:p>
          <a:p>
            <a:pPr marL="458788" lvl="1" indent="0">
              <a:buFont typeface="Arial" panose="020B0604020202020204" pitchFamily="34" charset="0"/>
              <a:buNone/>
              <a:defRPr/>
            </a:pPr>
            <a:r>
              <a:rPr lang="en-US" dirty="0" smtClean="0">
                <a:solidFill>
                  <a:schemeClr val="accent3">
                    <a:lumMod val="50000"/>
                  </a:schemeClr>
                </a:solidFill>
              </a:rPr>
              <a:t>5.  Client History</a:t>
            </a:r>
          </a:p>
          <a:p>
            <a:pPr marL="0" indent="0">
              <a:defRPr/>
            </a:pPr>
            <a:endParaRPr lang="en-US" dirty="0" smtClean="0">
              <a:solidFill>
                <a:srgbClr val="F4E30C"/>
              </a:solidFill>
            </a:endParaRPr>
          </a:p>
          <a:p>
            <a:pPr marL="0" indent="0">
              <a:defRPr/>
            </a:pPr>
            <a:endParaRPr lang="en-US" dirty="0">
              <a:solidFill>
                <a:srgbClr val="FFFF00"/>
              </a:solidFill>
            </a:endParaRPr>
          </a:p>
          <a:p>
            <a:pPr marL="0" indent="0">
              <a:defRPr/>
            </a:pPr>
            <a:endParaRPr lang="en-US" sz="2800" dirty="0" smtClean="0"/>
          </a:p>
        </p:txBody>
      </p:sp>
    </p:spTree>
    <p:extLst>
      <p:ext uri="{BB962C8B-B14F-4D97-AF65-F5344CB8AC3E}">
        <p14:creationId xmlns:p14="http://schemas.microsoft.com/office/powerpoint/2010/main" val="2006752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smtClean="0"/>
              <a:t>Nutrition Assessment</a:t>
            </a:r>
          </a:p>
        </p:txBody>
      </p:sp>
      <p:sp>
        <p:nvSpPr>
          <p:cNvPr id="19459"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4F6DD9C-26F3-4BDA-B8F2-EFA5D8D70C01}" type="slidenum">
              <a:rPr lang="en-US" smtClean="0">
                <a:solidFill>
                  <a:srgbClr val="717171"/>
                </a:solidFill>
                <a:latin typeface="Tahoma" panose="020B0604030504040204" pitchFamily="34" charset="0"/>
              </a:rPr>
              <a:pPr fontAlgn="base">
                <a:spcBef>
                  <a:spcPct val="0"/>
                </a:spcBef>
                <a:spcAft>
                  <a:spcPct val="0"/>
                </a:spcAft>
              </a:pPr>
              <a:t>11</a:t>
            </a:fld>
            <a:endParaRPr lang="en-US" smtClean="0">
              <a:solidFill>
                <a:srgbClr val="717171"/>
              </a:solidFill>
              <a:latin typeface="Tahoma" panose="020B0604030504040204" pitchFamily="34" charset="0"/>
            </a:endParaRPr>
          </a:p>
        </p:txBody>
      </p:sp>
      <p:sp>
        <p:nvSpPr>
          <p:cNvPr id="19460" name="Text Placeholder 2"/>
          <p:cNvSpPr>
            <a:spLocks noGrp="1"/>
          </p:cNvSpPr>
          <p:nvPr>
            <p:ph type="body" sz="quarter" idx="12"/>
          </p:nvPr>
        </p:nvSpPr>
        <p:spPr/>
        <p:txBody>
          <a:bodyPr/>
          <a:lstStyle/>
          <a:p>
            <a:pPr marL="0" indent="0"/>
            <a:r>
              <a:rPr lang="en-US" dirty="0" smtClean="0">
                <a:solidFill>
                  <a:srgbClr val="D60093"/>
                </a:solidFill>
              </a:rPr>
              <a:t>Components of Nutrition Assessment Process</a:t>
            </a:r>
          </a:p>
          <a:p>
            <a:pPr marL="0" indent="0"/>
            <a:endParaRPr lang="en-US" dirty="0" smtClean="0">
              <a:solidFill>
                <a:srgbClr val="FFFF00"/>
              </a:solidFill>
            </a:endParaRPr>
          </a:p>
          <a:p>
            <a:pPr marL="458788" lvl="1" indent="0"/>
            <a:r>
              <a:rPr lang="en-US" dirty="0" smtClean="0">
                <a:solidFill>
                  <a:srgbClr val="D60093"/>
                </a:solidFill>
              </a:rPr>
              <a:t> Review </a:t>
            </a:r>
            <a:r>
              <a:rPr lang="en-US" dirty="0" smtClean="0">
                <a:solidFill>
                  <a:srgbClr val="39683E"/>
                </a:solidFill>
              </a:rPr>
              <a:t>data collected for</a:t>
            </a:r>
            <a:r>
              <a:rPr lang="en-US" dirty="0" smtClean="0"/>
              <a:t> </a:t>
            </a:r>
            <a:r>
              <a:rPr lang="en-US" dirty="0" smtClean="0">
                <a:solidFill>
                  <a:srgbClr val="92D050"/>
                </a:solidFill>
              </a:rPr>
              <a:t>factors that affect nutritional</a:t>
            </a:r>
            <a:r>
              <a:rPr lang="en-US" dirty="0" smtClean="0"/>
              <a:t> </a:t>
            </a:r>
            <a:r>
              <a:rPr lang="en-US" dirty="0" smtClean="0">
                <a:solidFill>
                  <a:srgbClr val="39683E"/>
                </a:solidFill>
              </a:rPr>
              <a:t>and health status</a:t>
            </a:r>
          </a:p>
          <a:p>
            <a:pPr marL="458788" lvl="1" indent="0"/>
            <a:endParaRPr lang="en-US" dirty="0" smtClean="0"/>
          </a:p>
          <a:p>
            <a:pPr marL="458788" lvl="1" indent="0"/>
            <a:r>
              <a:rPr lang="en-US" dirty="0" smtClean="0"/>
              <a:t> </a:t>
            </a:r>
            <a:r>
              <a:rPr lang="en-US" dirty="0" smtClean="0">
                <a:solidFill>
                  <a:srgbClr val="D60093"/>
                </a:solidFill>
              </a:rPr>
              <a:t>Cluster</a:t>
            </a:r>
            <a:r>
              <a:rPr lang="en-US" dirty="0" smtClean="0"/>
              <a:t> </a:t>
            </a:r>
            <a:r>
              <a:rPr lang="en-US" dirty="0" smtClean="0">
                <a:solidFill>
                  <a:srgbClr val="39683E"/>
                </a:solidFill>
              </a:rPr>
              <a:t>individual data elements to </a:t>
            </a:r>
            <a:r>
              <a:rPr lang="en-US" dirty="0" smtClean="0">
                <a:solidFill>
                  <a:srgbClr val="92D050"/>
                </a:solidFill>
              </a:rPr>
              <a:t>identify a nutrition diagnosis</a:t>
            </a:r>
            <a:r>
              <a:rPr lang="en-US" dirty="0" smtClean="0"/>
              <a:t> </a:t>
            </a:r>
            <a:r>
              <a:rPr lang="en-US" dirty="0" smtClean="0">
                <a:solidFill>
                  <a:srgbClr val="39683E"/>
                </a:solidFill>
              </a:rPr>
              <a:t>as described in the nutrition diagnosis reference sheets</a:t>
            </a:r>
          </a:p>
          <a:p>
            <a:pPr marL="458788" lvl="1" indent="0"/>
            <a:endParaRPr lang="en-US" dirty="0" smtClean="0"/>
          </a:p>
          <a:p>
            <a:pPr marL="458788" lvl="1" indent="0"/>
            <a:r>
              <a:rPr lang="en-US" dirty="0" smtClean="0">
                <a:solidFill>
                  <a:srgbClr val="D60093"/>
                </a:solidFill>
              </a:rPr>
              <a:t> Identify </a:t>
            </a:r>
            <a:r>
              <a:rPr lang="en-US" dirty="0" smtClean="0">
                <a:solidFill>
                  <a:srgbClr val="39683E"/>
                </a:solidFill>
              </a:rPr>
              <a:t>standards for </a:t>
            </a:r>
            <a:r>
              <a:rPr lang="en-US" dirty="0" smtClean="0">
                <a:solidFill>
                  <a:srgbClr val="92D050"/>
                </a:solidFill>
              </a:rPr>
              <a:t>data comparison</a:t>
            </a:r>
          </a:p>
          <a:p>
            <a:pPr marL="0" indent="0"/>
            <a:endParaRPr lang="en-US" dirty="0" smtClean="0">
              <a:solidFill>
                <a:srgbClr val="F4E30C"/>
              </a:solidFill>
            </a:endParaRPr>
          </a:p>
          <a:p>
            <a:pPr marL="0" indent="0"/>
            <a:endParaRPr lang="en-US" dirty="0" smtClean="0">
              <a:solidFill>
                <a:srgbClr val="F4E30C"/>
              </a:solidFill>
            </a:endParaRPr>
          </a:p>
          <a:p>
            <a:pPr marL="0" indent="0"/>
            <a:endParaRPr lang="en-US" dirty="0" smtClean="0">
              <a:solidFill>
                <a:srgbClr val="FFFF00"/>
              </a:solidFill>
            </a:endParaRPr>
          </a:p>
          <a:p>
            <a:pPr marL="0" indent="0"/>
            <a:endParaRPr lang="en-US" sz="2800" dirty="0" smtClean="0"/>
          </a:p>
        </p:txBody>
      </p:sp>
    </p:spTree>
    <p:extLst>
      <p:ext uri="{BB962C8B-B14F-4D97-AF65-F5344CB8AC3E}">
        <p14:creationId xmlns:p14="http://schemas.microsoft.com/office/powerpoint/2010/main" val="10063157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Nutrition Assessment</a:t>
            </a:r>
          </a:p>
        </p:txBody>
      </p:sp>
      <p:sp>
        <p:nvSpPr>
          <p:cNvPr id="20483"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1C339AC-44FC-4B61-BAEC-D86EDB32B7FF}" type="slidenum">
              <a:rPr lang="en-US" smtClean="0">
                <a:solidFill>
                  <a:srgbClr val="717171"/>
                </a:solidFill>
                <a:latin typeface="Tahoma" panose="020B0604030504040204" pitchFamily="34" charset="0"/>
              </a:rPr>
              <a:pPr fontAlgn="base">
                <a:spcBef>
                  <a:spcPct val="0"/>
                </a:spcBef>
                <a:spcAft>
                  <a:spcPct val="0"/>
                </a:spcAft>
              </a:pPr>
              <a:t>12</a:t>
            </a:fld>
            <a:endParaRPr lang="en-US" smtClean="0">
              <a:solidFill>
                <a:srgbClr val="717171"/>
              </a:solidFill>
              <a:latin typeface="Tahoma" panose="020B0604030504040204" pitchFamily="34" charset="0"/>
            </a:endParaRPr>
          </a:p>
        </p:txBody>
      </p:sp>
      <p:sp>
        <p:nvSpPr>
          <p:cNvPr id="20484" name="Text Placeholder 2"/>
          <p:cNvSpPr>
            <a:spLocks noGrp="1"/>
          </p:cNvSpPr>
          <p:nvPr>
            <p:ph type="body" sz="quarter" idx="12"/>
          </p:nvPr>
        </p:nvSpPr>
        <p:spPr>
          <a:xfrm>
            <a:off x="228600" y="914400"/>
            <a:ext cx="8839200" cy="5943600"/>
          </a:xfrm>
        </p:spPr>
        <p:txBody>
          <a:bodyPr/>
          <a:lstStyle/>
          <a:p>
            <a:pPr marL="0" indent="0"/>
            <a:r>
              <a:rPr lang="en-US" dirty="0" smtClean="0">
                <a:solidFill>
                  <a:srgbClr val="D60093"/>
                </a:solidFill>
              </a:rPr>
              <a:t>Nutrition Care Indicators</a:t>
            </a:r>
          </a:p>
          <a:p>
            <a:pPr marL="0" indent="0"/>
            <a:r>
              <a:rPr lang="en-US" dirty="0" smtClean="0">
                <a:solidFill>
                  <a:srgbClr val="D60093"/>
                </a:solidFill>
              </a:rPr>
              <a:t>	Clearly defined markers – </a:t>
            </a:r>
            <a:r>
              <a:rPr lang="en-US" dirty="0" smtClean="0"/>
              <a:t>measureable</a:t>
            </a:r>
          </a:p>
          <a:p>
            <a:pPr lvl="1"/>
            <a:r>
              <a:rPr lang="en-US" sz="2400" dirty="0" smtClean="0">
                <a:solidFill>
                  <a:srgbClr val="39683E"/>
                </a:solidFill>
              </a:rPr>
              <a:t>Food and nutrient intake</a:t>
            </a:r>
          </a:p>
          <a:p>
            <a:pPr lvl="1"/>
            <a:r>
              <a:rPr lang="en-US" sz="2400" dirty="0" smtClean="0">
                <a:solidFill>
                  <a:srgbClr val="39683E"/>
                </a:solidFill>
              </a:rPr>
              <a:t>Medication use</a:t>
            </a:r>
          </a:p>
          <a:p>
            <a:pPr lvl="1"/>
            <a:r>
              <a:rPr lang="en-US" sz="2400" dirty="0" smtClean="0">
                <a:solidFill>
                  <a:srgbClr val="39683E"/>
                </a:solidFill>
              </a:rPr>
              <a:t>Growth and body composition</a:t>
            </a:r>
          </a:p>
          <a:p>
            <a:pPr lvl="1"/>
            <a:r>
              <a:rPr lang="en-US" sz="2400" dirty="0" smtClean="0">
                <a:solidFill>
                  <a:srgbClr val="39683E"/>
                </a:solidFill>
              </a:rPr>
              <a:t>Food and nutrition related knowledge</a:t>
            </a:r>
          </a:p>
          <a:p>
            <a:pPr lvl="1"/>
            <a:r>
              <a:rPr lang="en-US" sz="2400" dirty="0" smtClean="0">
                <a:solidFill>
                  <a:srgbClr val="39683E"/>
                </a:solidFill>
              </a:rPr>
              <a:t>Attitudes and behaviors</a:t>
            </a:r>
          </a:p>
          <a:p>
            <a:pPr lvl="1"/>
            <a:r>
              <a:rPr lang="en-US" sz="2400" dirty="0" smtClean="0">
                <a:solidFill>
                  <a:srgbClr val="39683E"/>
                </a:solidFill>
              </a:rPr>
              <a:t>Food access</a:t>
            </a:r>
          </a:p>
          <a:p>
            <a:pPr lvl="1"/>
            <a:r>
              <a:rPr lang="en-US" sz="2400" dirty="0" smtClean="0">
                <a:solidFill>
                  <a:srgbClr val="39683E"/>
                </a:solidFill>
              </a:rPr>
              <a:t>Physical activity </a:t>
            </a:r>
          </a:p>
          <a:p>
            <a:pPr lvl="1"/>
            <a:r>
              <a:rPr lang="en-US" sz="2400" dirty="0" smtClean="0">
                <a:solidFill>
                  <a:srgbClr val="39683E"/>
                </a:solidFill>
              </a:rPr>
              <a:t>Anthropometric data</a:t>
            </a:r>
          </a:p>
          <a:p>
            <a:pPr lvl="1"/>
            <a:r>
              <a:rPr lang="en-US" sz="2400" dirty="0" smtClean="0">
                <a:solidFill>
                  <a:srgbClr val="39683E"/>
                </a:solidFill>
              </a:rPr>
              <a:t>Laboratory values</a:t>
            </a:r>
          </a:p>
          <a:p>
            <a:pPr lvl="1"/>
            <a:r>
              <a:rPr lang="en-US" sz="2400" dirty="0" smtClean="0">
                <a:solidFill>
                  <a:srgbClr val="39683E"/>
                </a:solidFill>
              </a:rPr>
              <a:t>Physical findings (observed or reported)</a:t>
            </a:r>
          </a:p>
          <a:p>
            <a:pPr lvl="1"/>
            <a:r>
              <a:rPr lang="en-US" sz="2400" dirty="0" smtClean="0">
                <a:solidFill>
                  <a:srgbClr val="39683E"/>
                </a:solidFill>
              </a:rPr>
              <a:t>Personal and family medical history, social factors</a:t>
            </a:r>
          </a:p>
          <a:p>
            <a:pPr marL="0" indent="0"/>
            <a:endParaRPr lang="en-US" dirty="0" smtClean="0"/>
          </a:p>
          <a:p>
            <a:pPr marL="0" indent="0"/>
            <a:endParaRPr lang="en-US" dirty="0" smtClean="0"/>
          </a:p>
          <a:p>
            <a:pPr marL="0" indent="0"/>
            <a:endParaRPr lang="en-US" dirty="0" smtClean="0"/>
          </a:p>
          <a:p>
            <a:pPr marL="0" indent="0"/>
            <a:endParaRPr lang="en-US" dirty="0" smtClean="0"/>
          </a:p>
        </p:txBody>
      </p:sp>
    </p:spTree>
    <p:extLst>
      <p:ext uri="{BB962C8B-B14F-4D97-AF65-F5344CB8AC3E}">
        <p14:creationId xmlns:p14="http://schemas.microsoft.com/office/powerpoint/2010/main" val="8810882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t>Nutrition Assessment</a:t>
            </a:r>
          </a:p>
        </p:txBody>
      </p:sp>
      <p:sp>
        <p:nvSpPr>
          <p:cNvPr id="21507"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366ABAF-06B2-47AB-A574-62B39F850E05}" type="slidenum">
              <a:rPr lang="en-US" smtClean="0">
                <a:solidFill>
                  <a:srgbClr val="717171"/>
                </a:solidFill>
                <a:latin typeface="Tahoma" panose="020B0604030504040204" pitchFamily="34" charset="0"/>
              </a:rPr>
              <a:pPr fontAlgn="base">
                <a:spcBef>
                  <a:spcPct val="0"/>
                </a:spcBef>
                <a:spcAft>
                  <a:spcPct val="0"/>
                </a:spcAft>
              </a:pPr>
              <a:t>13</a:t>
            </a:fld>
            <a:endParaRPr lang="en-US" smtClean="0">
              <a:solidFill>
                <a:srgbClr val="717171"/>
              </a:solidFill>
              <a:latin typeface="Tahoma" panose="020B0604030504040204" pitchFamily="34" charset="0"/>
            </a:endParaRPr>
          </a:p>
        </p:txBody>
      </p:sp>
      <p:sp>
        <p:nvSpPr>
          <p:cNvPr id="21508" name="Text Placeholder 2"/>
          <p:cNvSpPr>
            <a:spLocks noGrp="1"/>
          </p:cNvSpPr>
          <p:nvPr>
            <p:ph type="body" sz="quarter" idx="12"/>
          </p:nvPr>
        </p:nvSpPr>
        <p:spPr>
          <a:xfrm>
            <a:off x="152400" y="914400"/>
            <a:ext cx="8839200" cy="5791200"/>
          </a:xfrm>
        </p:spPr>
        <p:txBody>
          <a:bodyPr/>
          <a:lstStyle/>
          <a:p>
            <a:pPr marL="0" indent="0"/>
            <a:r>
              <a:rPr lang="en-US" dirty="0" smtClean="0">
                <a:solidFill>
                  <a:srgbClr val="D60093"/>
                </a:solidFill>
              </a:rPr>
              <a:t>Assessment of Nutrition Care Indicators</a:t>
            </a:r>
          </a:p>
          <a:p>
            <a:pPr marL="0" indent="0"/>
            <a:r>
              <a:rPr lang="en-US" dirty="0" smtClean="0">
                <a:solidFill>
                  <a:srgbClr val="D60093"/>
                </a:solidFill>
              </a:rPr>
              <a:t>	</a:t>
            </a:r>
          </a:p>
          <a:p>
            <a:pPr marL="457200" lvl="1" indent="0">
              <a:buFont typeface="Arial" panose="020B0604020202020204" pitchFamily="34" charset="0"/>
              <a:buNone/>
            </a:pPr>
            <a:r>
              <a:rPr lang="en-US" dirty="0" smtClean="0">
                <a:solidFill>
                  <a:srgbClr val="D60093"/>
                </a:solidFill>
              </a:rPr>
              <a:t>Nutrition Care Criteria </a:t>
            </a:r>
            <a:r>
              <a:rPr lang="en-US" dirty="0" smtClean="0">
                <a:solidFill>
                  <a:srgbClr val="39683E"/>
                </a:solidFill>
              </a:rPr>
              <a:t>– what it is compared against</a:t>
            </a:r>
          </a:p>
          <a:p>
            <a:pPr marL="0" indent="0"/>
            <a:endParaRPr lang="en-US" sz="2800" dirty="0" smtClean="0"/>
          </a:p>
          <a:p>
            <a:pPr marL="457200" lvl="1" indent="0"/>
            <a:r>
              <a:rPr lang="en-US" sz="2400" dirty="0" smtClean="0">
                <a:solidFill>
                  <a:srgbClr val="39683E"/>
                </a:solidFill>
              </a:rPr>
              <a:t>Nutrition Prescription or Goal</a:t>
            </a:r>
          </a:p>
          <a:p>
            <a:pPr lvl="3" indent="-342900">
              <a:buFont typeface="Courier New" panose="02070309020205020404" pitchFamily="49" charset="0"/>
              <a:buChar char="o"/>
            </a:pPr>
            <a:r>
              <a:rPr lang="en-US" dirty="0" smtClean="0">
                <a:solidFill>
                  <a:srgbClr val="39683E"/>
                </a:solidFill>
              </a:rPr>
              <a:t>Dietary </a:t>
            </a:r>
            <a:r>
              <a:rPr lang="en-US" dirty="0" smtClean="0">
                <a:solidFill>
                  <a:srgbClr val="39683E"/>
                </a:solidFill>
              </a:rPr>
              <a:t>Intervention </a:t>
            </a:r>
          </a:p>
          <a:p>
            <a:pPr lvl="3" indent="-342900">
              <a:buFont typeface="Courier New" panose="02070309020205020404" pitchFamily="49" charset="0"/>
              <a:buChar char="o"/>
            </a:pPr>
            <a:r>
              <a:rPr lang="en-US" dirty="0" smtClean="0">
                <a:solidFill>
                  <a:srgbClr val="39683E"/>
                </a:solidFill>
              </a:rPr>
              <a:t>Behavior change</a:t>
            </a:r>
          </a:p>
          <a:p>
            <a:pPr lvl="3" indent="-342900">
              <a:buFont typeface="Courier New" panose="02070309020205020404" pitchFamily="49" charset="0"/>
              <a:buChar char="o"/>
            </a:pPr>
            <a:endParaRPr lang="en-US" sz="2400" dirty="0" smtClean="0">
              <a:solidFill>
                <a:srgbClr val="39683E"/>
              </a:solidFill>
            </a:endParaRPr>
          </a:p>
          <a:p>
            <a:pPr marL="457200" lvl="1" indent="0"/>
            <a:r>
              <a:rPr lang="en-US" sz="2400" dirty="0" smtClean="0">
                <a:solidFill>
                  <a:srgbClr val="39683E"/>
                </a:solidFill>
              </a:rPr>
              <a:t>Reference Standard: select what is appropriate for intervention or goal</a:t>
            </a:r>
          </a:p>
          <a:p>
            <a:pPr lvl="3" indent="-342900">
              <a:buFont typeface="Courier New" panose="02070309020205020404" pitchFamily="49" charset="0"/>
              <a:buChar char="o"/>
            </a:pPr>
            <a:r>
              <a:rPr lang="en-US" dirty="0" smtClean="0">
                <a:solidFill>
                  <a:srgbClr val="39683E"/>
                </a:solidFill>
              </a:rPr>
              <a:t>National</a:t>
            </a:r>
            <a:endParaRPr lang="en-US" dirty="0" smtClean="0">
              <a:solidFill>
                <a:srgbClr val="39683E"/>
              </a:solidFill>
            </a:endParaRPr>
          </a:p>
          <a:p>
            <a:pPr lvl="3" indent="-342900">
              <a:buFont typeface="Courier New" panose="02070309020205020404" pitchFamily="49" charset="0"/>
              <a:buChar char="o"/>
            </a:pPr>
            <a:r>
              <a:rPr lang="en-US" dirty="0" smtClean="0">
                <a:solidFill>
                  <a:srgbClr val="39683E"/>
                </a:solidFill>
              </a:rPr>
              <a:t>Institutional </a:t>
            </a:r>
          </a:p>
          <a:p>
            <a:pPr lvl="3" indent="-342900">
              <a:buFont typeface="Courier New" panose="02070309020205020404" pitchFamily="49" charset="0"/>
              <a:buChar char="o"/>
            </a:pPr>
            <a:r>
              <a:rPr lang="en-US" dirty="0" smtClean="0">
                <a:solidFill>
                  <a:srgbClr val="39683E"/>
                </a:solidFill>
              </a:rPr>
              <a:t>Regulatory standards</a:t>
            </a:r>
          </a:p>
          <a:p>
            <a:pPr marL="0" indent="0"/>
            <a:endParaRPr lang="en-US" dirty="0" smtClean="0"/>
          </a:p>
          <a:p>
            <a:pPr marL="0" indent="0"/>
            <a:endParaRPr lang="en-US" dirty="0" smtClean="0"/>
          </a:p>
          <a:p>
            <a:pPr marL="0" indent="0"/>
            <a:endParaRPr lang="en-US" dirty="0" smtClean="0"/>
          </a:p>
        </p:txBody>
      </p:sp>
    </p:spTree>
    <p:extLst>
      <p:ext uri="{BB962C8B-B14F-4D97-AF65-F5344CB8AC3E}">
        <p14:creationId xmlns:p14="http://schemas.microsoft.com/office/powerpoint/2010/main" val="41955104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t>Nutrition Assessment</a:t>
            </a:r>
          </a:p>
        </p:txBody>
      </p:sp>
      <p:sp>
        <p:nvSpPr>
          <p:cNvPr id="22531"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87AFDAC-917E-4566-9798-F3B9AB5D0F93}" type="slidenum">
              <a:rPr lang="en-US" smtClean="0">
                <a:solidFill>
                  <a:srgbClr val="717171"/>
                </a:solidFill>
                <a:latin typeface="Tahoma" panose="020B0604030504040204" pitchFamily="34" charset="0"/>
              </a:rPr>
              <a:pPr fontAlgn="base">
                <a:spcBef>
                  <a:spcPct val="0"/>
                </a:spcBef>
                <a:spcAft>
                  <a:spcPct val="0"/>
                </a:spcAft>
              </a:pPr>
              <a:t>14</a:t>
            </a:fld>
            <a:endParaRPr lang="en-US" smtClean="0">
              <a:solidFill>
                <a:srgbClr val="717171"/>
              </a:solidFill>
              <a:latin typeface="Tahoma" panose="020B0604030504040204" pitchFamily="34" charset="0"/>
            </a:endParaRPr>
          </a:p>
        </p:txBody>
      </p:sp>
      <p:sp>
        <p:nvSpPr>
          <p:cNvPr id="22532" name="Text Placeholder 2"/>
          <p:cNvSpPr>
            <a:spLocks noGrp="1"/>
          </p:cNvSpPr>
          <p:nvPr>
            <p:ph type="body" sz="quarter" idx="12"/>
          </p:nvPr>
        </p:nvSpPr>
        <p:spPr>
          <a:xfrm>
            <a:off x="152400" y="914400"/>
            <a:ext cx="8839200" cy="5791200"/>
          </a:xfrm>
        </p:spPr>
        <p:txBody>
          <a:bodyPr/>
          <a:lstStyle/>
          <a:p>
            <a:pPr marL="0" indent="0"/>
            <a:r>
              <a:rPr lang="en-US" dirty="0" smtClean="0">
                <a:solidFill>
                  <a:srgbClr val="D60093"/>
                </a:solidFill>
              </a:rPr>
              <a:t>Reference Sheet Content for each Term includes:</a:t>
            </a:r>
          </a:p>
          <a:p>
            <a:pPr marL="971550" lvl="1" indent="-514350">
              <a:buFont typeface="Calibri" panose="020F0502020204030204" pitchFamily="34" charset="0"/>
              <a:buAutoNum type="arabicPeriod"/>
            </a:pPr>
            <a:r>
              <a:rPr lang="en-US" dirty="0" smtClean="0">
                <a:solidFill>
                  <a:srgbClr val="39683E"/>
                </a:solidFill>
              </a:rPr>
              <a:t>Definition</a:t>
            </a:r>
          </a:p>
          <a:p>
            <a:pPr marL="971550" lvl="1" indent="-514350">
              <a:buFont typeface="Calibri" panose="020F0502020204030204" pitchFamily="34" charset="0"/>
              <a:buAutoNum type="arabicPeriod"/>
            </a:pPr>
            <a:r>
              <a:rPr lang="en-US" dirty="0" smtClean="0">
                <a:solidFill>
                  <a:srgbClr val="39683E"/>
                </a:solidFill>
              </a:rPr>
              <a:t>Indicators for </a:t>
            </a:r>
          </a:p>
          <a:p>
            <a:pPr lvl="2">
              <a:buFont typeface="Arial" panose="020B0604020202020204" pitchFamily="34" charset="0"/>
              <a:buChar char="•"/>
            </a:pPr>
            <a:r>
              <a:rPr lang="en-US" dirty="0" smtClean="0"/>
              <a:t>Assessment </a:t>
            </a:r>
          </a:p>
          <a:p>
            <a:pPr lvl="2">
              <a:buFont typeface="Arial" panose="020B0604020202020204" pitchFamily="34" charset="0"/>
              <a:buChar char="•"/>
            </a:pPr>
            <a:r>
              <a:rPr lang="en-US" dirty="0" smtClean="0"/>
              <a:t>Monitoring and Evaluation</a:t>
            </a:r>
          </a:p>
          <a:p>
            <a:pPr marL="971550" lvl="1" indent="-514350">
              <a:buFont typeface="Calibri" panose="020F0502020204030204" pitchFamily="34" charset="0"/>
              <a:buAutoNum type="arabicPeriod"/>
            </a:pPr>
            <a:r>
              <a:rPr lang="en-US" dirty="0" smtClean="0">
                <a:solidFill>
                  <a:srgbClr val="39683E"/>
                </a:solidFill>
              </a:rPr>
              <a:t>Measurement methods or data sources </a:t>
            </a:r>
          </a:p>
          <a:p>
            <a:pPr marL="971550" lvl="1" indent="-514350">
              <a:buFont typeface="Calibri" panose="020F0502020204030204" pitchFamily="34" charset="0"/>
              <a:buAutoNum type="arabicPeriod"/>
            </a:pPr>
            <a:r>
              <a:rPr lang="en-US" dirty="0" smtClean="0">
                <a:solidFill>
                  <a:srgbClr val="39683E"/>
                </a:solidFill>
              </a:rPr>
              <a:t>Nutrition interventions that are associated </a:t>
            </a:r>
          </a:p>
          <a:p>
            <a:pPr marL="971550" lvl="1" indent="-514350">
              <a:buFont typeface="Calibri" panose="020F0502020204030204" pitchFamily="34" charset="0"/>
              <a:buAutoNum type="arabicPeriod"/>
            </a:pPr>
            <a:r>
              <a:rPr lang="en-US" dirty="0" smtClean="0">
                <a:solidFill>
                  <a:srgbClr val="39683E"/>
                </a:solidFill>
              </a:rPr>
              <a:t>Nutrition diagnoses with which data are used</a:t>
            </a:r>
          </a:p>
          <a:p>
            <a:pPr marL="971550" lvl="1" indent="-514350">
              <a:buFont typeface="Calibri" panose="020F0502020204030204" pitchFamily="34" charset="0"/>
              <a:buAutoNum type="arabicPeriod"/>
            </a:pPr>
            <a:r>
              <a:rPr lang="en-US" dirty="0" smtClean="0">
                <a:solidFill>
                  <a:srgbClr val="39683E"/>
                </a:solidFill>
              </a:rPr>
              <a:t>Criteria for evaluation</a:t>
            </a:r>
          </a:p>
          <a:p>
            <a:pPr marL="971550" lvl="1" indent="-514350">
              <a:buFont typeface="Calibri" panose="020F0502020204030204" pitchFamily="34" charset="0"/>
              <a:buAutoNum type="arabicPeriod"/>
            </a:pPr>
            <a:r>
              <a:rPr lang="en-US" dirty="0" smtClean="0">
                <a:solidFill>
                  <a:srgbClr val="39683E"/>
                </a:solidFill>
              </a:rPr>
              <a:t>Example for assessment and M&amp;E</a:t>
            </a:r>
          </a:p>
          <a:p>
            <a:pPr marL="971550" lvl="1" indent="-514350">
              <a:buFont typeface="Calibri" panose="020F0502020204030204" pitchFamily="34" charset="0"/>
              <a:buAutoNum type="arabicPeriod"/>
            </a:pPr>
            <a:r>
              <a:rPr lang="en-US" dirty="0" smtClean="0">
                <a:solidFill>
                  <a:srgbClr val="39683E"/>
                </a:solidFill>
              </a:rPr>
              <a:t>Literature references</a:t>
            </a:r>
          </a:p>
        </p:txBody>
      </p:sp>
    </p:spTree>
    <p:extLst>
      <p:ext uri="{BB962C8B-B14F-4D97-AF65-F5344CB8AC3E}">
        <p14:creationId xmlns:p14="http://schemas.microsoft.com/office/powerpoint/2010/main" val="23464858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Nutrition Assessment</a:t>
            </a:r>
          </a:p>
        </p:txBody>
      </p:sp>
      <p:sp>
        <p:nvSpPr>
          <p:cNvPr id="23555"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7DF5539-D6AE-484C-94D3-B680C6BF7954}" type="slidenum">
              <a:rPr lang="en-US" smtClean="0">
                <a:solidFill>
                  <a:srgbClr val="717171"/>
                </a:solidFill>
                <a:latin typeface="Tahoma" panose="020B0604030504040204" pitchFamily="34" charset="0"/>
              </a:rPr>
              <a:pPr fontAlgn="base">
                <a:spcBef>
                  <a:spcPct val="0"/>
                </a:spcBef>
                <a:spcAft>
                  <a:spcPct val="0"/>
                </a:spcAft>
              </a:pPr>
              <a:t>15</a:t>
            </a:fld>
            <a:endParaRPr lang="en-US" smtClean="0">
              <a:solidFill>
                <a:srgbClr val="717171"/>
              </a:solidFill>
              <a:latin typeface="Tahoma" panose="020B0604030504040204" pitchFamily="34" charset="0"/>
            </a:endParaRPr>
          </a:p>
        </p:txBody>
      </p:sp>
      <p:sp>
        <p:nvSpPr>
          <p:cNvPr id="23556" name="Text Placeholder 2"/>
          <p:cNvSpPr>
            <a:spLocks noGrp="1"/>
          </p:cNvSpPr>
          <p:nvPr>
            <p:ph type="body" sz="quarter" idx="12"/>
          </p:nvPr>
        </p:nvSpPr>
        <p:spPr>
          <a:xfrm>
            <a:off x="304800" y="914400"/>
            <a:ext cx="8839200" cy="5791200"/>
          </a:xfrm>
        </p:spPr>
        <p:txBody>
          <a:bodyPr/>
          <a:lstStyle/>
          <a:p>
            <a:pPr marL="0" indent="0"/>
            <a:r>
              <a:rPr lang="en-US" dirty="0" smtClean="0">
                <a:solidFill>
                  <a:srgbClr val="D60093"/>
                </a:solidFill>
              </a:rPr>
              <a:t>Data Sources and Tools</a:t>
            </a:r>
          </a:p>
          <a:p>
            <a:pPr marL="0" indent="0"/>
            <a:endParaRPr lang="en-US" dirty="0" smtClean="0">
              <a:solidFill>
                <a:srgbClr val="FFFF00"/>
              </a:solidFill>
            </a:endParaRPr>
          </a:p>
          <a:p>
            <a:pPr marL="1373188" lvl="2" indent="-457200">
              <a:buFont typeface="Arial" panose="020B0604020202020204" pitchFamily="34" charset="0"/>
              <a:buChar char="•"/>
            </a:pPr>
            <a:r>
              <a:rPr lang="en-US" dirty="0" smtClean="0"/>
              <a:t>Screening or referral form</a:t>
            </a:r>
          </a:p>
          <a:p>
            <a:pPr marL="1373188" lvl="2" indent="-457200">
              <a:buFont typeface="Arial" panose="020B0604020202020204" pitchFamily="34" charset="0"/>
              <a:buChar char="•"/>
            </a:pPr>
            <a:endParaRPr lang="en-US" dirty="0" smtClean="0"/>
          </a:p>
          <a:p>
            <a:pPr marL="1373188" lvl="2" indent="-457200">
              <a:buFont typeface="Arial" panose="020B0604020202020204" pitchFamily="34" charset="0"/>
              <a:buChar char="•"/>
            </a:pPr>
            <a:r>
              <a:rPr lang="en-US" dirty="0" smtClean="0"/>
              <a:t>Patient interview</a:t>
            </a:r>
          </a:p>
          <a:p>
            <a:pPr marL="1373188" lvl="2" indent="-457200">
              <a:buFont typeface="Calibri" panose="020F0502020204030204" pitchFamily="34" charset="0"/>
              <a:buNone/>
            </a:pPr>
            <a:endParaRPr lang="en-US" dirty="0" smtClean="0"/>
          </a:p>
          <a:p>
            <a:pPr marL="1373188" lvl="2" indent="-457200">
              <a:buFont typeface="Arial" panose="020B0604020202020204" pitchFamily="34" charset="0"/>
              <a:buChar char="•"/>
            </a:pPr>
            <a:r>
              <a:rPr lang="en-US" dirty="0" smtClean="0"/>
              <a:t>Medical or health records</a:t>
            </a:r>
          </a:p>
          <a:p>
            <a:pPr marL="1373188" lvl="2" indent="-457200">
              <a:buFont typeface="Arial" panose="020B0604020202020204" pitchFamily="34" charset="0"/>
              <a:buChar char="•"/>
            </a:pPr>
            <a:endParaRPr lang="en-US" dirty="0" smtClean="0"/>
          </a:p>
          <a:p>
            <a:pPr marL="1373188" lvl="2" indent="-457200">
              <a:buFont typeface="Arial" panose="020B0604020202020204" pitchFamily="34" charset="0"/>
              <a:buChar char="•"/>
            </a:pPr>
            <a:r>
              <a:rPr lang="en-US" dirty="0" smtClean="0"/>
              <a:t>Consultation with caregivers and family</a:t>
            </a:r>
          </a:p>
          <a:p>
            <a:pPr marL="1373188" lvl="2" indent="-457200">
              <a:buFont typeface="Arial" panose="020B0604020202020204" pitchFamily="34" charset="0"/>
              <a:buChar char="•"/>
            </a:pPr>
            <a:endParaRPr lang="en-US" dirty="0" smtClean="0"/>
          </a:p>
          <a:p>
            <a:pPr marL="1373188" lvl="2" indent="-457200">
              <a:buFont typeface="Arial" panose="020B0604020202020204" pitchFamily="34" charset="0"/>
              <a:buChar char="•"/>
            </a:pPr>
            <a:r>
              <a:rPr lang="en-US" dirty="0" smtClean="0"/>
              <a:t>Community based surveys</a:t>
            </a:r>
          </a:p>
          <a:p>
            <a:pPr marL="1373188" lvl="2" indent="-457200">
              <a:buFont typeface="Arial" panose="020B0604020202020204" pitchFamily="34" charset="0"/>
              <a:buChar char="•"/>
            </a:pPr>
            <a:endParaRPr lang="en-US" dirty="0" smtClean="0"/>
          </a:p>
          <a:p>
            <a:pPr marL="1373188" lvl="2" indent="-457200">
              <a:buFont typeface="Arial" panose="020B0604020202020204" pitchFamily="34" charset="0"/>
              <a:buChar char="•"/>
            </a:pPr>
            <a:r>
              <a:rPr lang="en-US" dirty="0" smtClean="0"/>
              <a:t>Statistical reports, administrative data, epidemiological studies</a:t>
            </a:r>
          </a:p>
          <a:p>
            <a:pPr marL="0" indent="0"/>
            <a:endParaRPr lang="en-US" dirty="0" smtClean="0"/>
          </a:p>
        </p:txBody>
      </p:sp>
    </p:spTree>
    <p:extLst>
      <p:ext uri="{BB962C8B-B14F-4D97-AF65-F5344CB8AC3E}">
        <p14:creationId xmlns:p14="http://schemas.microsoft.com/office/powerpoint/2010/main" val="8320075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Nutrition Assessment</a:t>
            </a:r>
          </a:p>
        </p:txBody>
      </p:sp>
      <p:sp>
        <p:nvSpPr>
          <p:cNvPr id="24579"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8CF37CC-E2A0-402D-B305-04793960F7C7}" type="slidenum">
              <a:rPr lang="en-US" smtClean="0">
                <a:solidFill>
                  <a:srgbClr val="717171"/>
                </a:solidFill>
                <a:latin typeface="Tahoma" panose="020B0604030504040204" pitchFamily="34" charset="0"/>
              </a:rPr>
              <a:pPr fontAlgn="base">
                <a:spcBef>
                  <a:spcPct val="0"/>
                </a:spcBef>
                <a:spcAft>
                  <a:spcPct val="0"/>
                </a:spcAft>
              </a:pPr>
              <a:t>16</a:t>
            </a:fld>
            <a:endParaRPr lang="en-US" smtClean="0">
              <a:solidFill>
                <a:srgbClr val="717171"/>
              </a:solidFill>
              <a:latin typeface="Tahoma" panose="020B0604030504040204" pitchFamily="34" charset="0"/>
            </a:endParaRPr>
          </a:p>
        </p:txBody>
      </p:sp>
      <p:sp>
        <p:nvSpPr>
          <p:cNvPr id="24580" name="Text Placeholder 2"/>
          <p:cNvSpPr>
            <a:spLocks noGrp="1"/>
          </p:cNvSpPr>
          <p:nvPr>
            <p:ph type="body" sz="quarter" idx="12"/>
          </p:nvPr>
        </p:nvSpPr>
        <p:spPr>
          <a:xfrm>
            <a:off x="304800" y="990600"/>
            <a:ext cx="8382000" cy="5791200"/>
          </a:xfrm>
        </p:spPr>
        <p:txBody>
          <a:bodyPr/>
          <a:lstStyle/>
          <a:p>
            <a:pPr marL="0" indent="0"/>
            <a:r>
              <a:rPr lang="en-US" dirty="0" smtClean="0">
                <a:solidFill>
                  <a:srgbClr val="D60093"/>
                </a:solidFill>
              </a:rPr>
              <a:t>Summary</a:t>
            </a:r>
          </a:p>
          <a:p>
            <a:pPr marL="0" indent="0"/>
            <a:endParaRPr lang="en-US" dirty="0" smtClean="0">
              <a:solidFill>
                <a:srgbClr val="FFFF00"/>
              </a:solidFill>
            </a:endParaRPr>
          </a:p>
          <a:p>
            <a:pPr marL="915988" lvl="1" indent="-457200"/>
            <a:r>
              <a:rPr lang="en-US" sz="2400" dirty="0" smtClean="0">
                <a:solidFill>
                  <a:srgbClr val="39683E"/>
                </a:solidFill>
              </a:rPr>
              <a:t>Nutrition Assessment is the first step of the NCP</a:t>
            </a:r>
          </a:p>
          <a:p>
            <a:pPr marL="915988" lvl="1" indent="-457200"/>
            <a:endParaRPr lang="en-US" sz="2400" dirty="0" smtClean="0">
              <a:solidFill>
                <a:srgbClr val="39683E"/>
              </a:solidFill>
            </a:endParaRPr>
          </a:p>
          <a:p>
            <a:pPr marL="915988" lvl="1" indent="-457200"/>
            <a:r>
              <a:rPr lang="en-US" sz="2400" dirty="0" smtClean="0">
                <a:solidFill>
                  <a:srgbClr val="39683E"/>
                </a:solidFill>
              </a:rPr>
              <a:t>Dynamic process that develops throughout the NCP</a:t>
            </a:r>
          </a:p>
          <a:p>
            <a:pPr marL="915988" lvl="1" indent="-457200"/>
            <a:endParaRPr lang="en-US" sz="2400" dirty="0" smtClean="0">
              <a:solidFill>
                <a:srgbClr val="39683E"/>
              </a:solidFill>
            </a:endParaRPr>
          </a:p>
          <a:p>
            <a:pPr marL="915988" lvl="1" indent="-457200"/>
            <a:r>
              <a:rPr lang="en-US" sz="2400" dirty="0" smtClean="0">
                <a:solidFill>
                  <a:srgbClr val="39683E"/>
                </a:solidFill>
              </a:rPr>
              <a:t>Data is used for all other steps of the NCP</a:t>
            </a:r>
          </a:p>
          <a:p>
            <a:pPr marL="915988" lvl="1" indent="-457200"/>
            <a:endParaRPr lang="en-US" sz="2400" dirty="0" smtClean="0">
              <a:solidFill>
                <a:srgbClr val="39683E"/>
              </a:solidFill>
            </a:endParaRPr>
          </a:p>
          <a:p>
            <a:pPr marL="915988" lvl="1" indent="-457200"/>
            <a:r>
              <a:rPr lang="en-US" sz="2400" dirty="0" smtClean="0">
                <a:solidFill>
                  <a:srgbClr val="39683E"/>
                </a:solidFill>
              </a:rPr>
              <a:t>New information may provide reason for reassessment or change in approach and intervention</a:t>
            </a:r>
          </a:p>
          <a:p>
            <a:pPr marL="0" indent="0"/>
            <a:endParaRPr lang="en-US" dirty="0" smtClean="0"/>
          </a:p>
        </p:txBody>
      </p:sp>
    </p:spTree>
    <p:extLst>
      <p:ext uri="{BB962C8B-B14F-4D97-AF65-F5344CB8AC3E}">
        <p14:creationId xmlns:p14="http://schemas.microsoft.com/office/powerpoint/2010/main" val="39156579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smtClean="0"/>
              <a:t>Step 2: </a:t>
            </a:r>
            <a:r>
              <a:rPr lang="en-US" dirty="0" smtClean="0">
                <a:solidFill>
                  <a:srgbClr val="D60093"/>
                </a:solidFill>
              </a:rPr>
              <a:t>Nutrition Diagnosis</a:t>
            </a:r>
          </a:p>
        </p:txBody>
      </p:sp>
      <p:sp>
        <p:nvSpPr>
          <p:cNvPr id="25603"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4BCD5D1-63AB-405E-B123-AA5D19B1FBB9}" type="slidenum">
              <a:rPr lang="en-US" smtClean="0">
                <a:solidFill>
                  <a:srgbClr val="717171"/>
                </a:solidFill>
                <a:latin typeface="Tahoma" panose="020B0604030504040204" pitchFamily="34" charset="0"/>
              </a:rPr>
              <a:pPr fontAlgn="base">
                <a:spcBef>
                  <a:spcPct val="0"/>
                </a:spcBef>
                <a:spcAft>
                  <a:spcPct val="0"/>
                </a:spcAft>
              </a:pPr>
              <a:t>17</a:t>
            </a:fld>
            <a:endParaRPr lang="en-US" smtClean="0">
              <a:solidFill>
                <a:srgbClr val="717171"/>
              </a:solidFill>
              <a:latin typeface="Tahoma" panose="020B060403050404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911" y="1409700"/>
            <a:ext cx="5059117" cy="4572000"/>
          </a:xfrm>
          <a:prstGeom prst="rect">
            <a:avLst/>
          </a:prstGeom>
        </p:spPr>
      </p:pic>
      <p:sp>
        <p:nvSpPr>
          <p:cNvPr id="7" name="Right Arrow 6"/>
          <p:cNvSpPr/>
          <p:nvPr/>
        </p:nvSpPr>
        <p:spPr>
          <a:xfrm rot="10800000">
            <a:off x="6714460" y="2552700"/>
            <a:ext cx="1143000" cy="762000"/>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10871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8CFBB6B-EFD4-4C99-9EAB-BFD439962889}" type="slidenum">
              <a:rPr lang="en-US" smtClean="0">
                <a:solidFill>
                  <a:srgbClr val="717171"/>
                </a:solidFill>
                <a:latin typeface="Tahoma" panose="020B0604030504040204" pitchFamily="34" charset="0"/>
              </a:rPr>
              <a:pPr fontAlgn="base">
                <a:spcBef>
                  <a:spcPct val="0"/>
                </a:spcBef>
                <a:spcAft>
                  <a:spcPct val="0"/>
                </a:spcAft>
              </a:pPr>
              <a:t>18</a:t>
            </a:fld>
            <a:endParaRPr lang="en-US" smtClean="0">
              <a:solidFill>
                <a:srgbClr val="717171"/>
              </a:solidFill>
              <a:latin typeface="Tahoma" panose="020B0604030504040204" pitchFamily="34" charset="0"/>
            </a:endParaRPr>
          </a:p>
        </p:txBody>
      </p:sp>
      <p:sp>
        <p:nvSpPr>
          <p:cNvPr id="26627" name="Title 1"/>
          <p:cNvSpPr>
            <a:spLocks noGrp="1"/>
          </p:cNvSpPr>
          <p:nvPr>
            <p:ph type="title"/>
          </p:nvPr>
        </p:nvSpPr>
        <p:spPr>
          <a:xfrm>
            <a:off x="228600" y="304800"/>
            <a:ext cx="8229600" cy="563563"/>
          </a:xfrm>
        </p:spPr>
        <p:txBody>
          <a:bodyPr/>
          <a:lstStyle/>
          <a:p>
            <a:r>
              <a:rPr lang="en-US" dirty="0" smtClean="0"/>
              <a:t>Step 2: </a:t>
            </a:r>
            <a:r>
              <a:rPr lang="en-US" dirty="0" smtClean="0">
                <a:solidFill>
                  <a:srgbClr val="D60093"/>
                </a:solidFill>
              </a:rPr>
              <a:t>Nutrition Diagnosis</a:t>
            </a:r>
          </a:p>
        </p:txBody>
      </p:sp>
      <p:sp>
        <p:nvSpPr>
          <p:cNvPr id="26628" name="Text Placeholder 5"/>
          <p:cNvSpPr>
            <a:spLocks noGrp="1"/>
          </p:cNvSpPr>
          <p:nvPr>
            <p:ph type="body" sz="quarter" idx="12"/>
          </p:nvPr>
        </p:nvSpPr>
        <p:spPr/>
        <p:txBody>
          <a:bodyPr/>
          <a:lstStyle/>
          <a:p>
            <a:pPr marL="0" indent="0">
              <a:buFont typeface="Arial" panose="020B0604020202020204" pitchFamily="34" charset="0"/>
              <a:buChar char="•"/>
            </a:pPr>
            <a:r>
              <a:rPr lang="en-US" dirty="0" smtClean="0"/>
              <a:t>New concept for dietetics profession</a:t>
            </a:r>
          </a:p>
          <a:p>
            <a:pPr marL="0" indent="0">
              <a:buFont typeface="Arial" panose="020B0604020202020204" pitchFamily="34" charset="0"/>
              <a:buChar char="•"/>
            </a:pPr>
            <a:r>
              <a:rPr lang="en-US" dirty="0" smtClean="0"/>
              <a:t>Definition of </a:t>
            </a:r>
            <a:r>
              <a:rPr lang="en-US" dirty="0" smtClean="0"/>
              <a:t>Diagnosis</a:t>
            </a:r>
            <a:endParaRPr lang="en-US" dirty="0" smtClean="0"/>
          </a:p>
          <a:p>
            <a:pPr lvl="1"/>
            <a:r>
              <a:rPr lang="en-US" dirty="0" smtClean="0">
                <a:solidFill>
                  <a:srgbClr val="39683E"/>
                </a:solidFill>
              </a:rPr>
              <a:t>The act of identifying a disease or condition from it’s signs and symptoms</a:t>
            </a:r>
          </a:p>
          <a:p>
            <a:pPr lvl="1"/>
            <a:r>
              <a:rPr lang="en-US" dirty="0" smtClean="0">
                <a:solidFill>
                  <a:srgbClr val="39683E"/>
                </a:solidFill>
              </a:rPr>
              <a:t>Investigation or analysis of the cause or nature of a condition, situation, or problem.</a:t>
            </a:r>
          </a:p>
          <a:p>
            <a:pPr marL="0" indent="0"/>
            <a:endParaRPr lang="en-US" dirty="0" smtClean="0"/>
          </a:p>
          <a:p>
            <a:pPr marL="0" indent="0">
              <a:buFont typeface="Arial" panose="020B0604020202020204" pitchFamily="34" charset="0"/>
              <a:buChar char="•"/>
            </a:pPr>
            <a:r>
              <a:rPr lang="en-US" dirty="0" smtClean="0"/>
              <a:t>This implies</a:t>
            </a:r>
          </a:p>
          <a:p>
            <a:pPr lvl="1"/>
            <a:r>
              <a:rPr lang="en-US" dirty="0" smtClean="0">
                <a:solidFill>
                  <a:srgbClr val="39683E"/>
                </a:solidFill>
              </a:rPr>
              <a:t>Pre-defined list of potential conditions</a:t>
            </a:r>
          </a:p>
          <a:p>
            <a:pPr lvl="1"/>
            <a:r>
              <a:rPr lang="en-US" dirty="0" smtClean="0">
                <a:solidFill>
                  <a:srgbClr val="39683E"/>
                </a:solidFill>
              </a:rPr>
              <a:t>Pre-defined criteria (signs and symptoms) to which the current situation can be compared</a:t>
            </a:r>
          </a:p>
        </p:txBody>
      </p:sp>
    </p:spTree>
    <p:extLst>
      <p:ext uri="{BB962C8B-B14F-4D97-AF65-F5344CB8AC3E}">
        <p14:creationId xmlns:p14="http://schemas.microsoft.com/office/powerpoint/2010/main" val="14927583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mtClean="0"/>
              <a:t>PES Statement</a:t>
            </a:r>
          </a:p>
        </p:txBody>
      </p:sp>
      <p:sp>
        <p:nvSpPr>
          <p:cNvPr id="27651"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4FF3F8C-8209-4F32-940D-DFE017848C42}" type="slidenum">
              <a:rPr lang="en-US" smtClean="0">
                <a:solidFill>
                  <a:srgbClr val="717171"/>
                </a:solidFill>
                <a:latin typeface="Tahoma" panose="020B0604030504040204" pitchFamily="34" charset="0"/>
              </a:rPr>
              <a:pPr fontAlgn="base">
                <a:spcBef>
                  <a:spcPct val="0"/>
                </a:spcBef>
                <a:spcAft>
                  <a:spcPct val="0"/>
                </a:spcAft>
              </a:pPr>
              <a:t>19</a:t>
            </a:fld>
            <a:endParaRPr lang="en-US" smtClean="0">
              <a:solidFill>
                <a:srgbClr val="717171"/>
              </a:solidFill>
              <a:latin typeface="Tahoma" panose="020B0604030504040204" pitchFamily="34" charset="0"/>
            </a:endParaRPr>
          </a:p>
        </p:txBody>
      </p:sp>
      <p:sp>
        <p:nvSpPr>
          <p:cNvPr id="27652" name="Text Placeholder 2"/>
          <p:cNvSpPr>
            <a:spLocks noGrp="1"/>
          </p:cNvSpPr>
          <p:nvPr>
            <p:ph type="body" sz="quarter" idx="12"/>
          </p:nvPr>
        </p:nvSpPr>
        <p:spPr>
          <a:xfrm>
            <a:off x="228600" y="1219200"/>
            <a:ext cx="8686800" cy="5029200"/>
          </a:xfrm>
        </p:spPr>
        <p:txBody>
          <a:bodyPr/>
          <a:lstStyle/>
          <a:p>
            <a:pPr marL="0" indent="0"/>
            <a:r>
              <a:rPr lang="en-US" dirty="0" smtClean="0"/>
              <a:t>The nutrition diagnosis or nutrition problem is summarized into a </a:t>
            </a:r>
            <a:r>
              <a:rPr lang="en-US" dirty="0" smtClean="0">
                <a:solidFill>
                  <a:srgbClr val="D60093"/>
                </a:solidFill>
              </a:rPr>
              <a:t>structured sentence </a:t>
            </a:r>
            <a:r>
              <a:rPr lang="en-US" dirty="0" smtClean="0"/>
              <a:t>called</a:t>
            </a:r>
          </a:p>
          <a:p>
            <a:pPr marL="0" indent="0"/>
            <a:endParaRPr lang="en-US" dirty="0" smtClean="0"/>
          </a:p>
          <a:p>
            <a:pPr marL="915988" lvl="1" indent="-457200"/>
            <a:r>
              <a:rPr lang="en-US" dirty="0" smtClean="0">
                <a:solidFill>
                  <a:srgbClr val="39683E"/>
                </a:solidFill>
              </a:rPr>
              <a:t>Nutrition diagnosis statement</a:t>
            </a:r>
          </a:p>
          <a:p>
            <a:pPr marL="0" indent="0"/>
            <a:endParaRPr lang="en-US" dirty="0" smtClean="0"/>
          </a:p>
          <a:p>
            <a:pPr marL="0" indent="0"/>
            <a:r>
              <a:rPr lang="en-US" dirty="0" smtClean="0"/>
              <a:t>			OR</a:t>
            </a:r>
          </a:p>
          <a:p>
            <a:pPr marL="0" indent="0"/>
            <a:endParaRPr lang="en-US" dirty="0" smtClean="0"/>
          </a:p>
          <a:p>
            <a:pPr marL="915988" lvl="1" indent="-457200"/>
            <a:r>
              <a:rPr lang="en-US" dirty="0" smtClean="0">
                <a:solidFill>
                  <a:srgbClr val="39683E"/>
                </a:solidFill>
              </a:rPr>
              <a:t>PES Statement</a:t>
            </a:r>
          </a:p>
        </p:txBody>
      </p:sp>
    </p:spTree>
    <p:extLst>
      <p:ext uri="{BB962C8B-B14F-4D97-AF65-F5344CB8AC3E}">
        <p14:creationId xmlns:p14="http://schemas.microsoft.com/office/powerpoint/2010/main" val="23588451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04800" y="304800"/>
            <a:ext cx="8229600" cy="563563"/>
          </a:xfrm>
        </p:spPr>
        <p:txBody>
          <a:bodyPr/>
          <a:lstStyle/>
          <a:p>
            <a:r>
              <a:rPr lang="en-US" dirty="0" smtClean="0">
                <a:solidFill>
                  <a:srgbClr val="D60093"/>
                </a:solidFill>
              </a:rPr>
              <a:t>Nutrition Care Process Model</a:t>
            </a:r>
          </a:p>
        </p:txBody>
      </p:sp>
      <p:sp>
        <p:nvSpPr>
          <p:cNvPr id="10243"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553D511-8D90-41C5-A66D-78692E5DEAAF}" type="slidenum">
              <a:rPr lang="en-US" smtClean="0">
                <a:solidFill>
                  <a:srgbClr val="717171"/>
                </a:solidFill>
                <a:latin typeface="Tahoma" panose="020B0604030504040204" pitchFamily="34" charset="0"/>
              </a:rPr>
              <a:pPr fontAlgn="base">
                <a:spcBef>
                  <a:spcPct val="0"/>
                </a:spcBef>
                <a:spcAft>
                  <a:spcPct val="0"/>
                </a:spcAft>
              </a:pPr>
              <a:t>2</a:t>
            </a:fld>
            <a:endParaRPr lang="en-US" smtClean="0">
              <a:solidFill>
                <a:srgbClr val="717171"/>
              </a:solidFill>
              <a:latin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4330" y="1386681"/>
            <a:ext cx="5059117" cy="4572000"/>
          </a:xfrm>
          <a:prstGeom prst="rect">
            <a:avLst/>
          </a:prstGeom>
        </p:spPr>
      </p:pic>
    </p:spTree>
    <p:extLst>
      <p:ext uri="{BB962C8B-B14F-4D97-AF65-F5344CB8AC3E}">
        <p14:creationId xmlns:p14="http://schemas.microsoft.com/office/powerpoint/2010/main" val="17239721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mtClean="0"/>
              <a:t>PES Statement</a:t>
            </a:r>
          </a:p>
        </p:txBody>
      </p:sp>
      <p:sp>
        <p:nvSpPr>
          <p:cNvPr id="28675"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EBC5791-BC2A-4907-B9AA-A9C553A80808}" type="slidenum">
              <a:rPr lang="en-US" smtClean="0">
                <a:solidFill>
                  <a:srgbClr val="717171"/>
                </a:solidFill>
                <a:latin typeface="Tahoma" panose="020B0604030504040204" pitchFamily="34" charset="0"/>
              </a:rPr>
              <a:pPr fontAlgn="base">
                <a:spcBef>
                  <a:spcPct val="0"/>
                </a:spcBef>
                <a:spcAft>
                  <a:spcPct val="0"/>
                </a:spcAft>
              </a:pPr>
              <a:t>20</a:t>
            </a:fld>
            <a:endParaRPr lang="en-US" smtClean="0">
              <a:solidFill>
                <a:srgbClr val="717171"/>
              </a:solidFill>
              <a:latin typeface="Tahoma" panose="020B0604030504040204" pitchFamily="34" charset="0"/>
            </a:endParaRPr>
          </a:p>
        </p:txBody>
      </p:sp>
      <p:sp>
        <p:nvSpPr>
          <p:cNvPr id="28676" name="Text Placeholder 2"/>
          <p:cNvSpPr>
            <a:spLocks noGrp="1"/>
          </p:cNvSpPr>
          <p:nvPr>
            <p:ph type="body" sz="quarter" idx="12"/>
          </p:nvPr>
        </p:nvSpPr>
        <p:spPr>
          <a:xfrm>
            <a:off x="228600" y="1371600"/>
            <a:ext cx="8686800" cy="5029200"/>
          </a:xfrm>
        </p:spPr>
        <p:txBody>
          <a:bodyPr/>
          <a:lstStyle/>
          <a:p>
            <a:pPr marL="0" indent="0"/>
            <a:r>
              <a:rPr lang="en-US" dirty="0" smtClean="0"/>
              <a:t>This statement has </a:t>
            </a:r>
            <a:r>
              <a:rPr lang="en-US" dirty="0" smtClean="0">
                <a:solidFill>
                  <a:srgbClr val="D60093"/>
                </a:solidFill>
              </a:rPr>
              <a:t>3 distinct components:</a:t>
            </a:r>
          </a:p>
          <a:p>
            <a:pPr marL="0" indent="0"/>
            <a:endParaRPr lang="en-US" dirty="0" smtClean="0"/>
          </a:p>
          <a:p>
            <a:pPr marL="915988" lvl="1" indent="-457200"/>
            <a:r>
              <a:rPr lang="en-US" dirty="0" smtClean="0">
                <a:solidFill>
                  <a:srgbClr val="39683E"/>
                </a:solidFill>
              </a:rPr>
              <a:t>P (Problem)</a:t>
            </a:r>
          </a:p>
          <a:p>
            <a:pPr marL="915988" lvl="1" indent="-457200"/>
            <a:endParaRPr lang="en-US" dirty="0" smtClean="0">
              <a:solidFill>
                <a:srgbClr val="39683E"/>
              </a:solidFill>
            </a:endParaRPr>
          </a:p>
          <a:p>
            <a:pPr marL="915988" lvl="1" indent="-457200"/>
            <a:r>
              <a:rPr lang="en-US" dirty="0" smtClean="0">
                <a:solidFill>
                  <a:srgbClr val="39683E"/>
                </a:solidFill>
              </a:rPr>
              <a:t>E (Etiology)</a:t>
            </a:r>
          </a:p>
          <a:p>
            <a:pPr marL="915988" lvl="1" indent="-457200"/>
            <a:endParaRPr lang="en-US" dirty="0" smtClean="0">
              <a:solidFill>
                <a:srgbClr val="39683E"/>
              </a:solidFill>
            </a:endParaRPr>
          </a:p>
          <a:p>
            <a:pPr marL="915988" lvl="1" indent="-457200"/>
            <a:r>
              <a:rPr lang="en-US" dirty="0" smtClean="0">
                <a:solidFill>
                  <a:srgbClr val="39683E"/>
                </a:solidFill>
              </a:rPr>
              <a:t>S (Signs and Symptoms)</a:t>
            </a:r>
          </a:p>
          <a:p>
            <a:pPr marL="915988" lvl="1" indent="-457200"/>
            <a:endParaRPr lang="en-US" dirty="0" smtClean="0">
              <a:solidFill>
                <a:srgbClr val="39683E"/>
              </a:solidFill>
            </a:endParaRPr>
          </a:p>
          <a:p>
            <a:pPr marL="1373188" lvl="2" indent="-457200"/>
            <a:r>
              <a:rPr lang="en-US" dirty="0" smtClean="0"/>
              <a:t>This information is obtained during the nutrition assessment phase of the Nutrition Care Process</a:t>
            </a:r>
          </a:p>
          <a:p>
            <a:pPr marL="0" indent="0"/>
            <a:endParaRPr lang="en-US" dirty="0" smtClean="0"/>
          </a:p>
          <a:p>
            <a:pPr marL="0" indent="0"/>
            <a:r>
              <a:rPr lang="en-US" dirty="0" smtClean="0"/>
              <a:t>			</a:t>
            </a:r>
          </a:p>
        </p:txBody>
      </p:sp>
    </p:spTree>
    <p:extLst>
      <p:ext uri="{BB962C8B-B14F-4D97-AF65-F5344CB8AC3E}">
        <p14:creationId xmlns:p14="http://schemas.microsoft.com/office/powerpoint/2010/main" val="26696943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mtClean="0"/>
              <a:t>PES Statement</a:t>
            </a:r>
          </a:p>
        </p:txBody>
      </p:sp>
      <p:sp>
        <p:nvSpPr>
          <p:cNvPr id="29699"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218A7A8-3DBB-48AA-BAB6-4ABF4430E510}" type="slidenum">
              <a:rPr lang="en-US" smtClean="0">
                <a:solidFill>
                  <a:srgbClr val="717171"/>
                </a:solidFill>
                <a:latin typeface="Tahoma" panose="020B0604030504040204" pitchFamily="34" charset="0"/>
              </a:rPr>
              <a:pPr fontAlgn="base">
                <a:spcBef>
                  <a:spcPct val="0"/>
                </a:spcBef>
                <a:spcAft>
                  <a:spcPct val="0"/>
                </a:spcAft>
              </a:pPr>
              <a:t>21</a:t>
            </a:fld>
            <a:endParaRPr lang="en-US" smtClean="0">
              <a:solidFill>
                <a:srgbClr val="717171"/>
              </a:solidFill>
              <a:latin typeface="Tahoma" panose="020B0604030504040204" pitchFamily="34" charset="0"/>
            </a:endParaRPr>
          </a:p>
        </p:txBody>
      </p:sp>
      <p:sp>
        <p:nvSpPr>
          <p:cNvPr id="29700" name="Text Placeholder 2"/>
          <p:cNvSpPr>
            <a:spLocks noGrp="1"/>
          </p:cNvSpPr>
          <p:nvPr>
            <p:ph type="body" sz="quarter" idx="12"/>
          </p:nvPr>
        </p:nvSpPr>
        <p:spPr>
          <a:xfrm>
            <a:off x="228600" y="1371600"/>
            <a:ext cx="8686800" cy="5029200"/>
          </a:xfrm>
        </p:spPr>
        <p:txBody>
          <a:bodyPr/>
          <a:lstStyle/>
          <a:p>
            <a:pPr marL="0" indent="0"/>
            <a:r>
              <a:rPr lang="en-US" dirty="0" smtClean="0"/>
              <a:t>This statement has a distinct format:</a:t>
            </a:r>
          </a:p>
          <a:p>
            <a:pPr marL="458788" lvl="1" indent="0">
              <a:buFont typeface="Arial" panose="020B0604020202020204" pitchFamily="34" charset="0"/>
              <a:buNone/>
            </a:pPr>
            <a:endParaRPr lang="en-US" dirty="0" smtClean="0"/>
          </a:p>
          <a:p>
            <a:pPr marL="458788" lvl="1" indent="0">
              <a:buFont typeface="Arial" panose="020B0604020202020204" pitchFamily="34" charset="0"/>
              <a:buNone/>
            </a:pPr>
            <a:r>
              <a:rPr lang="en-US" dirty="0" smtClean="0">
                <a:solidFill>
                  <a:srgbClr val="39683E"/>
                </a:solidFill>
              </a:rPr>
              <a:t>Problem </a:t>
            </a:r>
            <a:r>
              <a:rPr lang="en-US" i="1" dirty="0" smtClean="0">
                <a:solidFill>
                  <a:srgbClr val="D60093"/>
                </a:solidFill>
              </a:rPr>
              <a:t>related to </a:t>
            </a:r>
            <a:r>
              <a:rPr lang="en-US" dirty="0" smtClean="0">
                <a:solidFill>
                  <a:srgbClr val="39683E"/>
                </a:solidFill>
              </a:rPr>
              <a:t>Etiology</a:t>
            </a:r>
            <a:r>
              <a:rPr lang="en-US" dirty="0" smtClean="0"/>
              <a:t> </a:t>
            </a:r>
            <a:r>
              <a:rPr lang="en-US" i="1" dirty="0" smtClean="0">
                <a:solidFill>
                  <a:srgbClr val="D60093"/>
                </a:solidFill>
              </a:rPr>
              <a:t>as evidenced by  </a:t>
            </a:r>
          </a:p>
          <a:p>
            <a:pPr marL="458788" lvl="1" indent="0">
              <a:buFont typeface="Arial" panose="020B0604020202020204" pitchFamily="34" charset="0"/>
              <a:buNone/>
            </a:pPr>
            <a:r>
              <a:rPr lang="en-US" dirty="0" smtClean="0">
                <a:solidFill>
                  <a:srgbClr val="39683E"/>
                </a:solidFill>
              </a:rPr>
              <a:t>Signs and Symptoms</a:t>
            </a:r>
          </a:p>
          <a:p>
            <a:pPr marL="458788" lvl="1" indent="0"/>
            <a:endParaRPr lang="en-US" dirty="0" smtClean="0"/>
          </a:p>
          <a:p>
            <a:pPr marL="0" indent="0"/>
            <a:endParaRPr lang="en-US" dirty="0" smtClean="0"/>
          </a:p>
          <a:p>
            <a:pPr marL="0" indent="0"/>
            <a:r>
              <a:rPr lang="en-US" dirty="0" smtClean="0"/>
              <a:t>			</a:t>
            </a:r>
          </a:p>
        </p:txBody>
      </p:sp>
    </p:spTree>
    <p:extLst>
      <p:ext uri="{BB962C8B-B14F-4D97-AF65-F5344CB8AC3E}">
        <p14:creationId xmlns:p14="http://schemas.microsoft.com/office/powerpoint/2010/main" val="32004168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Evaluating Your PES Statement</a:t>
            </a:r>
          </a:p>
        </p:txBody>
      </p:sp>
      <p:sp>
        <p:nvSpPr>
          <p:cNvPr id="30723"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846A070-39B9-486B-A4AC-B9B11CCEDFD0}" type="slidenum">
              <a:rPr lang="en-US" smtClean="0">
                <a:solidFill>
                  <a:srgbClr val="717171"/>
                </a:solidFill>
                <a:latin typeface="Tahoma" panose="020B0604030504040204" pitchFamily="34" charset="0"/>
              </a:rPr>
              <a:pPr fontAlgn="base">
                <a:spcBef>
                  <a:spcPct val="0"/>
                </a:spcBef>
                <a:spcAft>
                  <a:spcPct val="0"/>
                </a:spcAft>
              </a:pPr>
              <a:t>22</a:t>
            </a:fld>
            <a:endParaRPr lang="en-US" smtClean="0">
              <a:solidFill>
                <a:srgbClr val="717171"/>
              </a:solidFill>
              <a:latin typeface="Tahoma" panose="020B0604030504040204" pitchFamily="34" charset="0"/>
            </a:endParaRPr>
          </a:p>
        </p:txBody>
      </p:sp>
      <p:sp>
        <p:nvSpPr>
          <p:cNvPr id="30724" name="Text Placeholder 2"/>
          <p:cNvSpPr>
            <a:spLocks noGrp="1"/>
          </p:cNvSpPr>
          <p:nvPr>
            <p:ph type="body" sz="quarter" idx="12"/>
          </p:nvPr>
        </p:nvSpPr>
        <p:spPr>
          <a:xfrm>
            <a:off x="239233" y="914400"/>
            <a:ext cx="8686800" cy="5410200"/>
          </a:xfrm>
        </p:spPr>
        <p:txBody>
          <a:bodyPr/>
          <a:lstStyle/>
          <a:p>
            <a:pPr marL="0" indent="0"/>
            <a:r>
              <a:rPr lang="en-US" dirty="0" smtClean="0"/>
              <a:t>P </a:t>
            </a:r>
            <a:r>
              <a:rPr lang="en-US" sz="2400" dirty="0" smtClean="0"/>
              <a:t>(Problem): </a:t>
            </a:r>
            <a:r>
              <a:rPr lang="en-US" sz="2400" dirty="0" smtClean="0">
                <a:solidFill>
                  <a:srgbClr val="D60093"/>
                </a:solidFill>
              </a:rPr>
              <a:t>Can the RDN resolve or improve the nutrition diagnosis? </a:t>
            </a:r>
            <a:r>
              <a:rPr lang="en-US" sz="2400" dirty="0" smtClean="0"/>
              <a:t>Consider the “intake” nutrition diagnosis as the one more specific to the role of the RDN.</a:t>
            </a:r>
          </a:p>
          <a:p>
            <a:pPr marL="0" indent="0"/>
            <a:endParaRPr lang="en-US" sz="2400" dirty="0" smtClean="0"/>
          </a:p>
          <a:p>
            <a:pPr marL="0" indent="0"/>
            <a:r>
              <a:rPr lang="en-US" dirty="0" smtClean="0"/>
              <a:t>E </a:t>
            </a:r>
            <a:r>
              <a:rPr lang="en-US" sz="2400" dirty="0" smtClean="0"/>
              <a:t>(Etiology): Determine if this is </a:t>
            </a:r>
            <a:r>
              <a:rPr lang="en-US" sz="2400" dirty="0" smtClean="0">
                <a:solidFill>
                  <a:srgbClr val="D60093"/>
                </a:solidFill>
              </a:rPr>
              <a:t>the “root cause” </a:t>
            </a:r>
            <a:r>
              <a:rPr lang="en-US" sz="2400" dirty="0" smtClean="0"/>
              <a:t>for the problem. If addressing the etiology will not resolve the problem, can the RDN intervention lessen the signs and symptoms?</a:t>
            </a:r>
          </a:p>
          <a:p>
            <a:pPr marL="0" indent="0"/>
            <a:endParaRPr lang="en-US" sz="2400" dirty="0" smtClean="0"/>
          </a:p>
          <a:p>
            <a:pPr marL="0" indent="0"/>
            <a:r>
              <a:rPr lang="en-US" dirty="0" smtClean="0"/>
              <a:t>S </a:t>
            </a:r>
            <a:r>
              <a:rPr lang="en-US" sz="2400" dirty="0" smtClean="0"/>
              <a:t>(Signs and Symptoms): Will measuring the signs and symptoms indicate if the problem is resolved or improved? Are the signs and symptoms specific enough that the RDN can </a:t>
            </a:r>
            <a:r>
              <a:rPr lang="en-US" sz="2400" dirty="0" smtClean="0">
                <a:solidFill>
                  <a:srgbClr val="D60093"/>
                </a:solidFill>
              </a:rPr>
              <a:t>monitor and document resolution or improvement </a:t>
            </a:r>
            <a:r>
              <a:rPr lang="en-US" sz="2400" dirty="0" smtClean="0"/>
              <a:t>of the nutrition diagnosis?</a:t>
            </a:r>
          </a:p>
        </p:txBody>
      </p:sp>
    </p:spTree>
    <p:extLst>
      <p:ext uri="{BB962C8B-B14F-4D97-AF65-F5344CB8AC3E}">
        <p14:creationId xmlns:p14="http://schemas.microsoft.com/office/powerpoint/2010/main" val="1158277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mtClean="0"/>
              <a:t>Evaluating Your PES Statement</a:t>
            </a:r>
          </a:p>
        </p:txBody>
      </p:sp>
      <p:sp>
        <p:nvSpPr>
          <p:cNvPr id="31747"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5CF1B41-BF2F-41AD-AF8F-7F562BC6CE21}" type="slidenum">
              <a:rPr lang="en-US" smtClean="0">
                <a:solidFill>
                  <a:srgbClr val="717171"/>
                </a:solidFill>
                <a:latin typeface="Tahoma" panose="020B0604030504040204" pitchFamily="34" charset="0"/>
              </a:rPr>
              <a:pPr fontAlgn="base">
                <a:spcBef>
                  <a:spcPct val="0"/>
                </a:spcBef>
                <a:spcAft>
                  <a:spcPct val="0"/>
                </a:spcAft>
              </a:pPr>
              <a:t>23</a:t>
            </a:fld>
            <a:endParaRPr lang="en-US" smtClean="0">
              <a:solidFill>
                <a:srgbClr val="717171"/>
              </a:solidFill>
              <a:latin typeface="Tahoma" panose="020B0604030504040204" pitchFamily="34" charset="0"/>
            </a:endParaRPr>
          </a:p>
        </p:txBody>
      </p:sp>
      <p:sp>
        <p:nvSpPr>
          <p:cNvPr id="31748" name="Text Placeholder 2"/>
          <p:cNvSpPr>
            <a:spLocks noGrp="1"/>
          </p:cNvSpPr>
          <p:nvPr>
            <p:ph type="body" sz="quarter" idx="12"/>
          </p:nvPr>
        </p:nvSpPr>
        <p:spPr/>
        <p:txBody>
          <a:bodyPr/>
          <a:lstStyle/>
          <a:p>
            <a:pPr marL="0" indent="0"/>
            <a:r>
              <a:rPr lang="en-US" dirty="0" smtClean="0"/>
              <a:t>PES Overall:</a:t>
            </a:r>
          </a:p>
          <a:p>
            <a:pPr marL="0" indent="0"/>
            <a:endParaRPr lang="en-US" sz="2400" dirty="0" smtClean="0"/>
          </a:p>
          <a:p>
            <a:pPr marL="0" indent="0"/>
            <a:r>
              <a:rPr lang="en-US" dirty="0" smtClean="0"/>
              <a:t>Does the </a:t>
            </a:r>
            <a:r>
              <a:rPr lang="en-US" dirty="0" smtClean="0">
                <a:solidFill>
                  <a:srgbClr val="D60093"/>
                </a:solidFill>
              </a:rPr>
              <a:t>nutrition assessment data support </a:t>
            </a:r>
            <a:r>
              <a:rPr lang="en-US" dirty="0" smtClean="0"/>
              <a:t>the specific nutrition diagnosis, etiology, and signs and symptoms? </a:t>
            </a:r>
          </a:p>
        </p:txBody>
      </p:sp>
    </p:spTree>
    <p:extLst>
      <p:ext uri="{BB962C8B-B14F-4D97-AF65-F5344CB8AC3E}">
        <p14:creationId xmlns:p14="http://schemas.microsoft.com/office/powerpoint/2010/main" val="18366932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mtClean="0"/>
              <a:t>Example PES Statements</a:t>
            </a:r>
          </a:p>
        </p:txBody>
      </p:sp>
      <p:sp>
        <p:nvSpPr>
          <p:cNvPr id="32771" name="Text Placeholder 2"/>
          <p:cNvSpPr>
            <a:spLocks noGrp="1"/>
          </p:cNvSpPr>
          <p:nvPr>
            <p:ph type="body" sz="quarter" idx="12"/>
          </p:nvPr>
        </p:nvSpPr>
        <p:spPr>
          <a:xfrm>
            <a:off x="228600" y="1143000"/>
            <a:ext cx="8686800" cy="5410200"/>
          </a:xfrm>
        </p:spPr>
        <p:txBody>
          <a:bodyPr/>
          <a:lstStyle/>
          <a:p>
            <a:pPr marL="0" indent="0">
              <a:buFont typeface="Arial" panose="020B0604020202020204" pitchFamily="34" charset="0"/>
              <a:buChar char="•"/>
            </a:pPr>
            <a:r>
              <a:rPr lang="en-US" sz="2400" dirty="0" smtClean="0"/>
              <a:t>Excessive Fat Intake </a:t>
            </a:r>
            <a:r>
              <a:rPr lang="en-US" sz="2400" i="1" dirty="0" smtClean="0">
                <a:solidFill>
                  <a:srgbClr val="D60093"/>
                </a:solidFill>
              </a:rPr>
              <a:t>related to </a:t>
            </a:r>
            <a:r>
              <a:rPr lang="en-US" sz="2400" dirty="0" smtClean="0">
                <a:solidFill>
                  <a:srgbClr val="92D050"/>
                </a:solidFill>
              </a:rPr>
              <a:t>limited access to healthful options – frequent consumption of high-fat, fast-food meals</a:t>
            </a:r>
            <a:r>
              <a:rPr lang="en-US" sz="2400" dirty="0" smtClean="0">
                <a:solidFill>
                  <a:srgbClr val="FFFF00"/>
                </a:solidFill>
              </a:rPr>
              <a:t> </a:t>
            </a:r>
            <a:r>
              <a:rPr lang="en-US" sz="2400" i="1" dirty="0" smtClean="0">
                <a:solidFill>
                  <a:srgbClr val="D60093"/>
                </a:solidFill>
              </a:rPr>
              <a:t>as evidenced by </a:t>
            </a:r>
            <a:r>
              <a:rPr lang="en-US" sz="2400" dirty="0" smtClean="0"/>
              <a:t>serum cholesterol level of 230 mg/</a:t>
            </a:r>
            <a:r>
              <a:rPr lang="en-US" sz="2400" dirty="0" err="1" smtClean="0"/>
              <a:t>dL</a:t>
            </a:r>
            <a:r>
              <a:rPr lang="en-US" sz="2400" dirty="0" smtClean="0"/>
              <a:t> and patient report of 10 meals per week of hamburgers and fries</a:t>
            </a:r>
          </a:p>
          <a:p>
            <a:pPr marL="0" indent="0">
              <a:buFont typeface="Arial" panose="020B0604020202020204" pitchFamily="34" charset="0"/>
              <a:buChar char="•"/>
            </a:pPr>
            <a:endParaRPr lang="en-US" sz="2400" dirty="0" smtClean="0"/>
          </a:p>
          <a:p>
            <a:pPr marL="0" indent="0">
              <a:buFont typeface="Arial" panose="020B0604020202020204" pitchFamily="34" charset="0"/>
              <a:buChar char="•"/>
            </a:pPr>
            <a:r>
              <a:rPr lang="en-US" sz="2400" dirty="0" smtClean="0"/>
              <a:t>Excessive Energy Intake </a:t>
            </a:r>
            <a:r>
              <a:rPr lang="en-US" sz="2400" i="1" dirty="0" smtClean="0">
                <a:solidFill>
                  <a:srgbClr val="D60093"/>
                </a:solidFill>
              </a:rPr>
              <a:t>related to </a:t>
            </a:r>
            <a:r>
              <a:rPr lang="en-US" sz="2400" dirty="0" smtClean="0">
                <a:solidFill>
                  <a:srgbClr val="92D050"/>
                </a:solidFill>
              </a:rPr>
              <a:t>unchanged dietary intake and restricted mobility while fracture heals </a:t>
            </a:r>
            <a:r>
              <a:rPr lang="en-US" sz="2400" i="1" dirty="0" smtClean="0">
                <a:solidFill>
                  <a:srgbClr val="D60093"/>
                </a:solidFill>
              </a:rPr>
              <a:t>as evidenced by </a:t>
            </a:r>
            <a:r>
              <a:rPr lang="en-US" sz="2400" dirty="0" smtClean="0"/>
              <a:t>5 </a:t>
            </a:r>
            <a:r>
              <a:rPr lang="en-US" sz="2400" dirty="0" err="1" smtClean="0"/>
              <a:t>lb</a:t>
            </a:r>
            <a:r>
              <a:rPr lang="en-US" sz="2400" dirty="0" smtClean="0"/>
              <a:t> weight gain during last 3 weeks due to patient report of consumption of 500 kcal/day more than estimated needs</a:t>
            </a:r>
          </a:p>
          <a:p>
            <a:pPr marL="0" indent="0">
              <a:buFont typeface="Arial" panose="020B0604020202020204" pitchFamily="34" charset="0"/>
              <a:buChar char="•"/>
            </a:pPr>
            <a:endParaRPr lang="en-US" sz="2400" dirty="0" smtClean="0"/>
          </a:p>
          <a:p>
            <a:pPr marL="0" indent="0">
              <a:buFont typeface="Arial" panose="020B0604020202020204" pitchFamily="34" charset="0"/>
              <a:buChar char="•"/>
            </a:pPr>
            <a:r>
              <a:rPr lang="en-US" sz="2400" dirty="0" smtClean="0"/>
              <a:t>Swallowing Difficulty </a:t>
            </a:r>
            <a:r>
              <a:rPr lang="en-US" sz="2400" i="1" dirty="0" smtClean="0">
                <a:solidFill>
                  <a:srgbClr val="D60093"/>
                </a:solidFill>
              </a:rPr>
              <a:t>related to </a:t>
            </a:r>
            <a:r>
              <a:rPr lang="en-US" sz="2400" dirty="0" smtClean="0">
                <a:solidFill>
                  <a:srgbClr val="92D050"/>
                </a:solidFill>
              </a:rPr>
              <a:t>post stroke complications </a:t>
            </a:r>
            <a:r>
              <a:rPr lang="en-US" sz="2400" i="1" dirty="0" smtClean="0">
                <a:solidFill>
                  <a:srgbClr val="D60093"/>
                </a:solidFill>
              </a:rPr>
              <a:t>as evidenced by</a:t>
            </a:r>
            <a:r>
              <a:rPr lang="en-US" sz="2400" i="1" dirty="0" smtClean="0">
                <a:solidFill>
                  <a:srgbClr val="FFFF00"/>
                </a:solidFill>
              </a:rPr>
              <a:t> </a:t>
            </a:r>
            <a:r>
              <a:rPr lang="en-US" sz="2400" dirty="0" smtClean="0"/>
              <a:t>results of swallowing tests and reports of choking during mealtimes</a:t>
            </a:r>
          </a:p>
          <a:p>
            <a:pPr marL="0" indent="0">
              <a:buFont typeface="Arial" panose="020B0604020202020204" pitchFamily="34" charset="0"/>
              <a:buChar char="•"/>
            </a:pPr>
            <a:endParaRPr lang="en-US" sz="2400" dirty="0" smtClean="0"/>
          </a:p>
          <a:p>
            <a:pPr marL="0" indent="0"/>
            <a:endParaRPr lang="en-US" dirty="0" smtClean="0"/>
          </a:p>
        </p:txBody>
      </p:sp>
      <p:sp>
        <p:nvSpPr>
          <p:cNvPr id="32772"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F0AE460-18EC-4518-BD45-842985456258}" type="slidenum">
              <a:rPr lang="en-US" smtClean="0">
                <a:solidFill>
                  <a:srgbClr val="717171"/>
                </a:solidFill>
                <a:latin typeface="Tahoma" panose="020B0604030504040204" pitchFamily="34" charset="0"/>
              </a:rPr>
              <a:pPr fontAlgn="base">
                <a:spcBef>
                  <a:spcPct val="0"/>
                </a:spcBef>
                <a:spcAft>
                  <a:spcPct val="0"/>
                </a:spcAft>
              </a:pPr>
              <a:t>24</a:t>
            </a:fld>
            <a:endParaRPr lang="en-US" smtClean="0">
              <a:solidFill>
                <a:srgbClr val="717171"/>
              </a:solidFill>
              <a:latin typeface="Tahoma" panose="020B0604030504040204" pitchFamily="34" charset="0"/>
            </a:endParaRPr>
          </a:p>
        </p:txBody>
      </p:sp>
    </p:spTree>
    <p:extLst>
      <p:ext uri="{BB962C8B-B14F-4D97-AF65-F5344CB8AC3E}">
        <p14:creationId xmlns:p14="http://schemas.microsoft.com/office/powerpoint/2010/main" val="42824783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mtClean="0"/>
              <a:t>Nutrition Diagnosis Etiology</a:t>
            </a:r>
          </a:p>
        </p:txBody>
      </p:sp>
      <p:sp>
        <p:nvSpPr>
          <p:cNvPr id="33795"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4DD18C6-AB2B-469B-AEEB-A9E80811C614}" type="slidenum">
              <a:rPr lang="en-US" smtClean="0">
                <a:solidFill>
                  <a:srgbClr val="717171"/>
                </a:solidFill>
                <a:latin typeface="Tahoma" panose="020B0604030504040204" pitchFamily="34" charset="0"/>
              </a:rPr>
              <a:pPr fontAlgn="base">
                <a:spcBef>
                  <a:spcPct val="0"/>
                </a:spcBef>
                <a:spcAft>
                  <a:spcPct val="0"/>
                </a:spcAft>
              </a:pPr>
              <a:t>25</a:t>
            </a:fld>
            <a:endParaRPr lang="en-US" smtClean="0">
              <a:solidFill>
                <a:srgbClr val="717171"/>
              </a:solidFill>
              <a:latin typeface="Tahoma" panose="020B0604030504040204" pitchFamily="34" charset="0"/>
            </a:endParaRPr>
          </a:p>
        </p:txBody>
      </p:sp>
      <p:sp>
        <p:nvSpPr>
          <p:cNvPr id="33796" name="Text Placeholder 2"/>
          <p:cNvSpPr>
            <a:spLocks noGrp="1"/>
          </p:cNvSpPr>
          <p:nvPr>
            <p:ph type="body" sz="quarter" idx="12"/>
          </p:nvPr>
        </p:nvSpPr>
        <p:spPr>
          <a:xfrm>
            <a:off x="228600" y="914400"/>
            <a:ext cx="8686800" cy="5410200"/>
          </a:xfrm>
        </p:spPr>
        <p:txBody>
          <a:bodyPr/>
          <a:lstStyle/>
          <a:p>
            <a:pPr marL="0" indent="0"/>
            <a:endParaRPr lang="en-US" dirty="0" smtClean="0"/>
          </a:p>
          <a:p>
            <a:pPr marL="0" indent="0"/>
            <a:r>
              <a:rPr lang="en-US" dirty="0" smtClean="0"/>
              <a:t>Identifying the </a:t>
            </a:r>
            <a:r>
              <a:rPr lang="en-US" dirty="0" smtClean="0">
                <a:solidFill>
                  <a:srgbClr val="D60093"/>
                </a:solidFill>
              </a:rPr>
              <a:t>etiology</a:t>
            </a:r>
            <a:r>
              <a:rPr lang="en-US" dirty="0" smtClean="0"/>
              <a:t> leads to selection of the nutrition intervention aimed at resolving the underlying cause of the nutrition problem</a:t>
            </a:r>
          </a:p>
          <a:p>
            <a:pPr marL="0" indent="0"/>
            <a:endParaRPr lang="en-US" dirty="0" smtClean="0"/>
          </a:p>
          <a:p>
            <a:pPr marL="0" indent="0"/>
            <a:r>
              <a:rPr lang="en-US" dirty="0" smtClean="0"/>
              <a:t>If the intervention cannot be aimed at resolving the underlying cause, as is the case in Physiologic-Metabolic etiologies, then the nutrition intervention is targeted at minimizing the signs/symptoms of the nutrition problem</a:t>
            </a:r>
          </a:p>
        </p:txBody>
      </p:sp>
    </p:spTree>
    <p:extLst>
      <p:ext uri="{BB962C8B-B14F-4D97-AF65-F5344CB8AC3E}">
        <p14:creationId xmlns:p14="http://schemas.microsoft.com/office/powerpoint/2010/main" val="18364466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t>Nutrition Diagnosis Etiology</a:t>
            </a:r>
          </a:p>
        </p:txBody>
      </p:sp>
      <p:sp>
        <p:nvSpPr>
          <p:cNvPr id="34819"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18BC5C7-5988-4797-AE06-9B04964BA4A1}" type="slidenum">
              <a:rPr lang="en-US" smtClean="0">
                <a:solidFill>
                  <a:srgbClr val="717171"/>
                </a:solidFill>
                <a:latin typeface="Tahoma" panose="020B0604030504040204" pitchFamily="34" charset="0"/>
              </a:rPr>
              <a:pPr fontAlgn="base">
                <a:spcBef>
                  <a:spcPct val="0"/>
                </a:spcBef>
                <a:spcAft>
                  <a:spcPct val="0"/>
                </a:spcAft>
              </a:pPr>
              <a:t>26</a:t>
            </a:fld>
            <a:endParaRPr lang="en-US" smtClean="0">
              <a:solidFill>
                <a:srgbClr val="717171"/>
              </a:solidFill>
              <a:latin typeface="Tahoma" panose="020B0604030504040204" pitchFamily="34" charset="0"/>
            </a:endParaRPr>
          </a:p>
        </p:txBody>
      </p:sp>
      <p:sp>
        <p:nvSpPr>
          <p:cNvPr id="34820" name="Text Placeholder 2"/>
          <p:cNvSpPr>
            <a:spLocks noGrp="1"/>
          </p:cNvSpPr>
          <p:nvPr>
            <p:ph type="body" sz="quarter" idx="12"/>
          </p:nvPr>
        </p:nvSpPr>
        <p:spPr>
          <a:xfrm>
            <a:off x="152400" y="1066800"/>
            <a:ext cx="8534400" cy="5410200"/>
          </a:xfrm>
        </p:spPr>
        <p:txBody>
          <a:bodyPr/>
          <a:lstStyle/>
          <a:p>
            <a:pPr marL="0" indent="0"/>
            <a:r>
              <a:rPr lang="en-US" sz="2800" dirty="0" smtClean="0">
                <a:solidFill>
                  <a:srgbClr val="D60093"/>
                </a:solidFill>
              </a:rPr>
              <a:t>Etiologies are grouped by the type of cause or contributing risk factor. </a:t>
            </a:r>
            <a:r>
              <a:rPr lang="en-US" sz="2000" dirty="0" smtClean="0">
                <a:solidFill>
                  <a:srgbClr val="92D050"/>
                </a:solidFill>
              </a:rPr>
              <a:t>See Nutrition Diagnosis Etiology Matrix for definitions. </a:t>
            </a:r>
          </a:p>
          <a:p>
            <a:pPr marL="915988" lvl="1" indent="-457200"/>
            <a:r>
              <a:rPr lang="en-US" sz="2400" dirty="0" smtClean="0">
                <a:solidFill>
                  <a:srgbClr val="39683E"/>
                </a:solidFill>
              </a:rPr>
              <a:t>Beliefs-Attitudes</a:t>
            </a:r>
          </a:p>
          <a:p>
            <a:pPr marL="915988" lvl="1" indent="-457200"/>
            <a:r>
              <a:rPr lang="en-US" sz="2400" dirty="0" smtClean="0">
                <a:solidFill>
                  <a:srgbClr val="39683E"/>
                </a:solidFill>
              </a:rPr>
              <a:t>Cultural</a:t>
            </a:r>
          </a:p>
          <a:p>
            <a:pPr marL="915988" lvl="1" indent="-457200"/>
            <a:r>
              <a:rPr lang="en-US" sz="2400" dirty="0" smtClean="0">
                <a:solidFill>
                  <a:srgbClr val="39683E"/>
                </a:solidFill>
              </a:rPr>
              <a:t>Knowledge</a:t>
            </a:r>
          </a:p>
          <a:p>
            <a:pPr marL="915988" lvl="1" indent="-457200"/>
            <a:r>
              <a:rPr lang="en-US" sz="2400" dirty="0" smtClean="0">
                <a:solidFill>
                  <a:srgbClr val="39683E"/>
                </a:solidFill>
              </a:rPr>
              <a:t>Physical Function</a:t>
            </a:r>
          </a:p>
          <a:p>
            <a:pPr marL="915988" lvl="1" indent="-457200"/>
            <a:r>
              <a:rPr lang="en-US" sz="2400" dirty="0" smtClean="0">
                <a:solidFill>
                  <a:srgbClr val="39683E"/>
                </a:solidFill>
              </a:rPr>
              <a:t>Physiologic </a:t>
            </a:r>
          </a:p>
          <a:p>
            <a:pPr marL="915988" lvl="1" indent="-457200"/>
            <a:r>
              <a:rPr lang="en-US" sz="2400" dirty="0" smtClean="0">
                <a:solidFill>
                  <a:srgbClr val="39683E"/>
                </a:solidFill>
              </a:rPr>
              <a:t>Social-Personal</a:t>
            </a:r>
          </a:p>
          <a:p>
            <a:pPr marL="915988" lvl="1" indent="-457200"/>
            <a:r>
              <a:rPr lang="en-US" sz="2400" dirty="0" smtClean="0">
                <a:solidFill>
                  <a:srgbClr val="39683E"/>
                </a:solidFill>
              </a:rPr>
              <a:t>Treatment</a:t>
            </a:r>
          </a:p>
          <a:p>
            <a:pPr marL="915988" lvl="1" indent="-457200">
              <a:buFont typeface="Arial" panose="020B0604020202020204" pitchFamily="34" charset="0"/>
              <a:buNone/>
            </a:pPr>
            <a:r>
              <a:rPr lang="en-US" dirty="0" smtClean="0">
                <a:solidFill>
                  <a:srgbClr val="92D050"/>
                </a:solidFill>
              </a:rPr>
              <a:t>	</a:t>
            </a:r>
            <a:r>
              <a:rPr lang="en-US" sz="1800" dirty="0" smtClean="0">
                <a:solidFill>
                  <a:srgbClr val="92D050"/>
                </a:solidFill>
              </a:rPr>
              <a:t>For the following, the category alone may be the cause or contributing 	       risk factor of the Nutrition </a:t>
            </a:r>
            <a:r>
              <a:rPr lang="en-US" sz="1800" dirty="0" err="1" smtClean="0">
                <a:solidFill>
                  <a:srgbClr val="92D050"/>
                </a:solidFill>
              </a:rPr>
              <a:t>Dx</a:t>
            </a:r>
            <a:r>
              <a:rPr lang="en-US" sz="1800" dirty="0" smtClean="0">
                <a:solidFill>
                  <a:srgbClr val="92D050"/>
                </a:solidFill>
              </a:rPr>
              <a:t> (diagnosis)</a:t>
            </a:r>
            <a:endParaRPr lang="en-US" sz="1800" dirty="0" smtClean="0">
              <a:solidFill>
                <a:srgbClr val="92D050"/>
              </a:solidFill>
            </a:endParaRPr>
          </a:p>
          <a:p>
            <a:pPr marL="915988" lvl="1" indent="-457200"/>
            <a:r>
              <a:rPr lang="en-US" sz="2400" dirty="0" smtClean="0">
                <a:solidFill>
                  <a:srgbClr val="92D050"/>
                </a:solidFill>
              </a:rPr>
              <a:t>Access   </a:t>
            </a:r>
          </a:p>
          <a:p>
            <a:pPr marL="915988" lvl="1" indent="-457200"/>
            <a:r>
              <a:rPr lang="en-US" sz="2400" dirty="0" smtClean="0">
                <a:solidFill>
                  <a:srgbClr val="92D050"/>
                </a:solidFill>
              </a:rPr>
              <a:t>Behavior</a:t>
            </a:r>
          </a:p>
          <a:p>
            <a:pPr marL="915988" lvl="1" indent="-457200"/>
            <a:endParaRPr lang="en-US" dirty="0" smtClean="0">
              <a:solidFill>
                <a:srgbClr val="92D050"/>
              </a:solidFill>
            </a:endParaRPr>
          </a:p>
          <a:p>
            <a:pPr marL="915988" lvl="1" indent="-457200"/>
            <a:endParaRPr lang="en-US" dirty="0" smtClean="0">
              <a:solidFill>
                <a:srgbClr val="92D050"/>
              </a:solidFill>
            </a:endParaRPr>
          </a:p>
          <a:p>
            <a:pPr marL="0" indent="0"/>
            <a:endParaRPr lang="en-US" dirty="0" smtClean="0"/>
          </a:p>
        </p:txBody>
      </p:sp>
    </p:spTree>
    <p:extLst>
      <p:ext uri="{BB962C8B-B14F-4D97-AF65-F5344CB8AC3E}">
        <p14:creationId xmlns:p14="http://schemas.microsoft.com/office/powerpoint/2010/main" val="18186305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t>Nutrition Dx Reference Sheets</a:t>
            </a:r>
          </a:p>
        </p:txBody>
      </p:sp>
      <p:sp>
        <p:nvSpPr>
          <p:cNvPr id="35843"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E298BA5-3A3F-47FA-94A1-D1CF2C9DC398}" type="slidenum">
              <a:rPr lang="en-US" smtClean="0">
                <a:solidFill>
                  <a:srgbClr val="717171"/>
                </a:solidFill>
                <a:latin typeface="Tahoma" panose="020B0604030504040204" pitchFamily="34" charset="0"/>
              </a:rPr>
              <a:pPr fontAlgn="base">
                <a:spcBef>
                  <a:spcPct val="0"/>
                </a:spcBef>
                <a:spcAft>
                  <a:spcPct val="0"/>
                </a:spcAft>
              </a:pPr>
              <a:t>27</a:t>
            </a:fld>
            <a:endParaRPr lang="en-US" smtClean="0">
              <a:solidFill>
                <a:srgbClr val="717171"/>
              </a:solidFill>
              <a:latin typeface="Tahoma" panose="020B0604030504040204" pitchFamily="34" charset="0"/>
            </a:endParaRPr>
          </a:p>
        </p:txBody>
      </p:sp>
      <p:sp>
        <p:nvSpPr>
          <p:cNvPr id="35844" name="Text Placeholder 2"/>
          <p:cNvSpPr>
            <a:spLocks noGrp="1"/>
          </p:cNvSpPr>
          <p:nvPr>
            <p:ph type="body" sz="quarter" idx="12"/>
          </p:nvPr>
        </p:nvSpPr>
        <p:spPr>
          <a:xfrm>
            <a:off x="533400" y="1066800"/>
            <a:ext cx="8001000" cy="5410200"/>
          </a:xfrm>
        </p:spPr>
        <p:txBody>
          <a:bodyPr/>
          <a:lstStyle/>
          <a:p>
            <a:pPr marL="0" indent="0"/>
            <a:r>
              <a:rPr lang="en-US" sz="2800" dirty="0" smtClean="0"/>
              <a:t>A reference sheet is available for each nutrition diagnosis. Each reference sheet contains</a:t>
            </a:r>
            <a:r>
              <a:rPr lang="en-US" sz="2800" dirty="0" smtClean="0">
                <a:solidFill>
                  <a:srgbClr val="FFFF00"/>
                </a:solidFill>
              </a:rPr>
              <a:t> </a:t>
            </a:r>
          </a:p>
          <a:p>
            <a:pPr marL="0" indent="0"/>
            <a:r>
              <a:rPr lang="en-US" sz="2800" dirty="0" smtClean="0">
                <a:solidFill>
                  <a:srgbClr val="D60093"/>
                </a:solidFill>
              </a:rPr>
              <a:t>   4 components. </a:t>
            </a:r>
            <a:r>
              <a:rPr lang="en-US" sz="2000" dirty="0" smtClean="0">
                <a:solidFill>
                  <a:srgbClr val="92D050"/>
                </a:solidFill>
              </a:rPr>
              <a:t>See sample reference sheets. </a:t>
            </a:r>
          </a:p>
          <a:p>
            <a:pPr marL="0" indent="0"/>
            <a:endParaRPr lang="en-US" sz="2000" dirty="0" smtClean="0">
              <a:solidFill>
                <a:srgbClr val="92D050"/>
              </a:solidFill>
            </a:endParaRPr>
          </a:p>
          <a:p>
            <a:pPr marL="915988" lvl="1" indent="-457200"/>
            <a:r>
              <a:rPr lang="en-US" sz="2400" dirty="0" smtClean="0">
                <a:solidFill>
                  <a:srgbClr val="39683E"/>
                </a:solidFill>
              </a:rPr>
              <a:t>Problem or Nutrition Diagnosis Label</a:t>
            </a:r>
          </a:p>
          <a:p>
            <a:pPr marL="915988" lvl="1" indent="-457200"/>
            <a:r>
              <a:rPr lang="en-US" sz="2400" dirty="0" smtClean="0">
                <a:solidFill>
                  <a:srgbClr val="39683E"/>
                </a:solidFill>
              </a:rPr>
              <a:t>Definition of the Nutrition Diagnosis Label</a:t>
            </a:r>
          </a:p>
          <a:p>
            <a:pPr marL="915988" lvl="1" indent="-457200"/>
            <a:r>
              <a:rPr lang="en-US" sz="2400" dirty="0" smtClean="0">
                <a:solidFill>
                  <a:srgbClr val="39683E"/>
                </a:solidFill>
              </a:rPr>
              <a:t>Etiology (cause/contributing risk factors)</a:t>
            </a:r>
          </a:p>
          <a:p>
            <a:pPr marL="915988" lvl="1" indent="-457200"/>
            <a:r>
              <a:rPr lang="en-US" sz="2400" dirty="0" smtClean="0">
                <a:solidFill>
                  <a:srgbClr val="39683E"/>
                </a:solidFill>
              </a:rPr>
              <a:t>Signs/Symptoms (defining characteristics)</a:t>
            </a:r>
          </a:p>
          <a:p>
            <a:pPr marL="1373188" lvl="2" indent="-457200"/>
            <a:r>
              <a:rPr lang="en-US" sz="2000" dirty="0" smtClean="0"/>
              <a:t>Grouped by </a:t>
            </a:r>
          </a:p>
          <a:p>
            <a:pPr marL="1654175" lvl="3" indent="-457200"/>
            <a:r>
              <a:rPr lang="en-US" sz="1600" dirty="0" smtClean="0">
                <a:solidFill>
                  <a:srgbClr val="39683E"/>
                </a:solidFill>
              </a:rPr>
              <a:t>nutrition assessment category, and </a:t>
            </a:r>
          </a:p>
          <a:p>
            <a:pPr marL="1654175" lvl="3" indent="-457200"/>
            <a:r>
              <a:rPr lang="en-US" sz="1600" dirty="0" smtClean="0">
                <a:solidFill>
                  <a:srgbClr val="39683E"/>
                </a:solidFill>
              </a:rPr>
              <a:t>potential indicators of the specific nutrition diagnosis</a:t>
            </a:r>
          </a:p>
          <a:p>
            <a:pPr marL="1373188" lvl="2" indent="-457200"/>
            <a:endParaRPr lang="en-US" sz="2000" dirty="0" smtClean="0"/>
          </a:p>
          <a:p>
            <a:pPr marL="1373188" lvl="2" indent="-457200"/>
            <a:endParaRPr lang="en-US" sz="2000" dirty="0" smtClean="0"/>
          </a:p>
          <a:p>
            <a:pPr marL="1373188" lvl="2" indent="-457200">
              <a:buFont typeface="Calibri" panose="020F0502020204030204" pitchFamily="34" charset="0"/>
              <a:buNone/>
            </a:pPr>
            <a:endParaRPr lang="en-US" sz="2000" dirty="0" smtClean="0"/>
          </a:p>
          <a:p>
            <a:pPr marL="915988" lvl="1" indent="-457200">
              <a:buFont typeface="Arial" panose="020B0604020202020204" pitchFamily="34" charset="0"/>
              <a:buNone/>
            </a:pPr>
            <a:r>
              <a:rPr lang="en-US" dirty="0" smtClean="0">
                <a:solidFill>
                  <a:srgbClr val="92D050"/>
                </a:solidFill>
              </a:rPr>
              <a:t>	</a:t>
            </a:r>
          </a:p>
          <a:p>
            <a:pPr marL="915988" lvl="1" indent="-457200"/>
            <a:endParaRPr lang="en-US" dirty="0" smtClean="0">
              <a:solidFill>
                <a:srgbClr val="92D050"/>
              </a:solidFill>
            </a:endParaRPr>
          </a:p>
          <a:p>
            <a:pPr marL="0" indent="0"/>
            <a:endParaRPr lang="en-US" dirty="0" smtClean="0"/>
          </a:p>
        </p:txBody>
      </p:sp>
    </p:spTree>
    <p:extLst>
      <p:ext uri="{BB962C8B-B14F-4D97-AF65-F5344CB8AC3E}">
        <p14:creationId xmlns:p14="http://schemas.microsoft.com/office/powerpoint/2010/main" val="729225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28600" y="304800"/>
            <a:ext cx="8229600" cy="563563"/>
          </a:xfrm>
        </p:spPr>
        <p:txBody>
          <a:bodyPr/>
          <a:lstStyle/>
          <a:p>
            <a:r>
              <a:rPr lang="en-US" smtClean="0"/>
              <a:t>Nutrition Diagnostic Terminology</a:t>
            </a:r>
          </a:p>
        </p:txBody>
      </p:sp>
      <p:sp>
        <p:nvSpPr>
          <p:cNvPr id="36867"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7298316-B129-43DD-993C-CA842E8F1723}" type="slidenum">
              <a:rPr lang="en-US" smtClean="0">
                <a:solidFill>
                  <a:srgbClr val="717171"/>
                </a:solidFill>
                <a:latin typeface="Tahoma" panose="020B0604030504040204" pitchFamily="34" charset="0"/>
              </a:rPr>
              <a:pPr fontAlgn="base">
                <a:spcBef>
                  <a:spcPct val="0"/>
                </a:spcBef>
                <a:spcAft>
                  <a:spcPct val="0"/>
                </a:spcAft>
              </a:pPr>
              <a:t>28</a:t>
            </a:fld>
            <a:endParaRPr lang="en-US" smtClean="0">
              <a:solidFill>
                <a:srgbClr val="717171"/>
              </a:solidFill>
              <a:latin typeface="Tahoma" panose="020B0604030504040204" pitchFamily="34" charset="0"/>
            </a:endParaRPr>
          </a:p>
        </p:txBody>
      </p:sp>
      <p:sp>
        <p:nvSpPr>
          <p:cNvPr id="36868" name="Text Placeholder 5"/>
          <p:cNvSpPr>
            <a:spLocks noGrp="1"/>
          </p:cNvSpPr>
          <p:nvPr>
            <p:ph type="body" sz="quarter" idx="12"/>
          </p:nvPr>
        </p:nvSpPr>
        <p:spPr/>
        <p:txBody>
          <a:bodyPr/>
          <a:lstStyle/>
          <a:p>
            <a:pPr marL="0" indent="0"/>
            <a:r>
              <a:rPr lang="en-US" dirty="0" smtClean="0"/>
              <a:t>Three general domains</a:t>
            </a:r>
          </a:p>
          <a:p>
            <a:pPr marL="0" indent="0"/>
            <a:endParaRPr lang="en-US" sz="1000" dirty="0" smtClean="0"/>
          </a:p>
          <a:p>
            <a:pPr lvl="1"/>
            <a:r>
              <a:rPr lang="en-US" dirty="0" smtClean="0">
                <a:solidFill>
                  <a:srgbClr val="D60093"/>
                </a:solidFill>
              </a:rPr>
              <a:t>Intake</a:t>
            </a:r>
          </a:p>
          <a:p>
            <a:pPr lvl="2"/>
            <a:r>
              <a:rPr lang="en-US" dirty="0" smtClean="0"/>
              <a:t>Excessive or Inadequate intake compared to requirements (actual or estimated)</a:t>
            </a:r>
          </a:p>
          <a:p>
            <a:pPr lvl="2"/>
            <a:endParaRPr lang="en-US" sz="1000" dirty="0" smtClean="0"/>
          </a:p>
          <a:p>
            <a:pPr lvl="1"/>
            <a:r>
              <a:rPr lang="en-US" dirty="0" smtClean="0">
                <a:solidFill>
                  <a:srgbClr val="D60093"/>
                </a:solidFill>
              </a:rPr>
              <a:t>Clinical</a:t>
            </a:r>
          </a:p>
          <a:p>
            <a:pPr lvl="2"/>
            <a:r>
              <a:rPr lang="en-US" dirty="0" smtClean="0"/>
              <a:t>Medical or physical conditions that are outside normal</a:t>
            </a:r>
          </a:p>
          <a:p>
            <a:pPr lvl="2"/>
            <a:endParaRPr lang="en-US" sz="1000" dirty="0" smtClean="0"/>
          </a:p>
          <a:p>
            <a:pPr lvl="1"/>
            <a:r>
              <a:rPr lang="en-US" dirty="0" smtClean="0">
                <a:solidFill>
                  <a:srgbClr val="D60093"/>
                </a:solidFill>
              </a:rPr>
              <a:t>Behavioral-Environmental</a:t>
            </a:r>
          </a:p>
          <a:p>
            <a:pPr lvl="2"/>
            <a:r>
              <a:rPr lang="en-US" dirty="0" smtClean="0"/>
              <a:t>Relate to knowledge, attitudes, beliefs, physical environment, access to food, or food safety</a:t>
            </a:r>
          </a:p>
        </p:txBody>
      </p:sp>
    </p:spTree>
    <p:extLst>
      <p:ext uri="{BB962C8B-B14F-4D97-AF65-F5344CB8AC3E}">
        <p14:creationId xmlns:p14="http://schemas.microsoft.com/office/powerpoint/2010/main" val="3808628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dirty="0" smtClean="0"/>
              <a:t>Step 3: </a:t>
            </a:r>
            <a:r>
              <a:rPr lang="en-US" dirty="0" smtClean="0">
                <a:solidFill>
                  <a:srgbClr val="D60093"/>
                </a:solidFill>
              </a:rPr>
              <a:t>Nutrition Intervention</a:t>
            </a:r>
          </a:p>
        </p:txBody>
      </p:sp>
      <p:sp>
        <p:nvSpPr>
          <p:cNvPr id="37891"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E35D444-D89B-4718-9496-EDF02E7506A1}" type="slidenum">
              <a:rPr lang="en-US" smtClean="0">
                <a:solidFill>
                  <a:srgbClr val="717171"/>
                </a:solidFill>
                <a:latin typeface="Tahoma" panose="020B0604030504040204" pitchFamily="34" charset="0"/>
              </a:rPr>
              <a:pPr fontAlgn="base">
                <a:spcBef>
                  <a:spcPct val="0"/>
                </a:spcBef>
                <a:spcAft>
                  <a:spcPct val="0"/>
                </a:spcAft>
              </a:pPr>
              <a:t>29</a:t>
            </a:fld>
            <a:endParaRPr lang="en-US" smtClean="0">
              <a:solidFill>
                <a:srgbClr val="717171"/>
              </a:solidFill>
              <a:latin typeface="Tahoma" panose="020B060403050404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683" y="1346648"/>
            <a:ext cx="5059117" cy="4572000"/>
          </a:xfrm>
          <a:prstGeom prst="rect">
            <a:avLst/>
          </a:prstGeom>
        </p:spPr>
      </p:pic>
      <p:sp>
        <p:nvSpPr>
          <p:cNvPr id="7" name="Right Arrow 6"/>
          <p:cNvSpPr/>
          <p:nvPr/>
        </p:nvSpPr>
        <p:spPr>
          <a:xfrm rot="10800000">
            <a:off x="7010400" y="3886200"/>
            <a:ext cx="1143000" cy="762000"/>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033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52400" y="304800"/>
            <a:ext cx="8229600" cy="563563"/>
          </a:xfrm>
        </p:spPr>
        <p:txBody>
          <a:bodyPr/>
          <a:lstStyle/>
          <a:p>
            <a:r>
              <a:rPr lang="en-US" sz="3600" smtClean="0"/>
              <a:t>Nutrition Care Process: Steps</a:t>
            </a:r>
          </a:p>
        </p:txBody>
      </p:sp>
      <p:sp>
        <p:nvSpPr>
          <p:cNvPr id="11267"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73B7247-BAB2-4CB7-9B95-EAA03EAEA0DD}" type="slidenum">
              <a:rPr lang="en-US" smtClean="0">
                <a:solidFill>
                  <a:srgbClr val="717171"/>
                </a:solidFill>
                <a:latin typeface="Tahoma" panose="020B0604030504040204" pitchFamily="34" charset="0"/>
              </a:rPr>
              <a:pPr fontAlgn="base">
                <a:spcBef>
                  <a:spcPct val="0"/>
                </a:spcBef>
                <a:spcAft>
                  <a:spcPct val="0"/>
                </a:spcAft>
              </a:pPr>
              <a:t>3</a:t>
            </a:fld>
            <a:endParaRPr lang="en-US" smtClean="0">
              <a:solidFill>
                <a:srgbClr val="717171"/>
              </a:solidFill>
              <a:latin typeface="Tahoma" panose="020B0604030504040204" pitchFamily="34" charset="0"/>
            </a:endParaRPr>
          </a:p>
        </p:txBody>
      </p:sp>
      <p:graphicFrame>
        <p:nvGraphicFramePr>
          <p:cNvPr id="6" name="Diagram 5"/>
          <p:cNvGraphicFramePr/>
          <p:nvPr/>
        </p:nvGraphicFramePr>
        <p:xfrm>
          <a:off x="914400" y="1219200"/>
          <a:ext cx="7467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96588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mtClean="0"/>
              <a:t>Nutrition Intervention</a:t>
            </a:r>
          </a:p>
        </p:txBody>
      </p:sp>
      <p:sp>
        <p:nvSpPr>
          <p:cNvPr id="38915"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5A8BF16-494B-415C-983B-174D4C274FFB}" type="slidenum">
              <a:rPr lang="en-US" smtClean="0">
                <a:solidFill>
                  <a:srgbClr val="717171"/>
                </a:solidFill>
                <a:latin typeface="Tahoma" panose="020B0604030504040204" pitchFamily="34" charset="0"/>
              </a:rPr>
              <a:pPr fontAlgn="base">
                <a:spcBef>
                  <a:spcPct val="0"/>
                </a:spcBef>
                <a:spcAft>
                  <a:spcPct val="0"/>
                </a:spcAft>
              </a:pPr>
              <a:t>30</a:t>
            </a:fld>
            <a:endParaRPr lang="en-US" smtClean="0">
              <a:solidFill>
                <a:srgbClr val="717171"/>
              </a:solidFill>
              <a:latin typeface="Tahoma" panose="020B0604030504040204" pitchFamily="34" charset="0"/>
            </a:endParaRPr>
          </a:p>
        </p:txBody>
      </p:sp>
      <p:sp>
        <p:nvSpPr>
          <p:cNvPr id="38916" name="Text Placeholder 2"/>
          <p:cNvSpPr>
            <a:spLocks noGrp="1"/>
          </p:cNvSpPr>
          <p:nvPr>
            <p:ph type="body" sz="quarter" idx="12"/>
          </p:nvPr>
        </p:nvSpPr>
        <p:spPr>
          <a:xfrm>
            <a:off x="228600" y="1295400"/>
            <a:ext cx="8686800" cy="5029200"/>
          </a:xfrm>
        </p:spPr>
        <p:txBody>
          <a:bodyPr/>
          <a:lstStyle/>
          <a:p>
            <a:pPr marL="0" indent="0"/>
            <a:r>
              <a:rPr lang="en-US" dirty="0" smtClean="0">
                <a:solidFill>
                  <a:srgbClr val="D60093"/>
                </a:solidFill>
                <a:latin typeface="Calibri" panose="020F0502020204030204" pitchFamily="34" charset="0"/>
              </a:rPr>
              <a:t>Nutrition intervention </a:t>
            </a:r>
            <a:r>
              <a:rPr lang="en-US" dirty="0" smtClean="0">
                <a:latin typeface="Calibri" panose="020F0502020204030204" pitchFamily="34" charset="0"/>
              </a:rPr>
              <a:t>is purposeful planned actions </a:t>
            </a:r>
            <a:r>
              <a:rPr lang="en-US" dirty="0" smtClean="0">
                <a:solidFill>
                  <a:srgbClr val="92D050"/>
                </a:solidFill>
                <a:latin typeface="Calibri" panose="020F0502020204030204" pitchFamily="34" charset="0"/>
              </a:rPr>
              <a:t>intended to positively change </a:t>
            </a:r>
            <a:r>
              <a:rPr lang="en-US" dirty="0" smtClean="0">
                <a:latin typeface="Calibri" panose="020F0502020204030204" pitchFamily="34" charset="0"/>
              </a:rPr>
              <a:t>a nutrition related behavior, environmental condition, or aspect of health status </a:t>
            </a:r>
          </a:p>
          <a:p>
            <a:pPr marL="0" indent="0"/>
            <a:endParaRPr lang="en-US" dirty="0" smtClean="0">
              <a:latin typeface="Calibri" panose="020F0502020204030204" pitchFamily="34" charset="0"/>
            </a:endParaRPr>
          </a:p>
          <a:p>
            <a:pPr lvl="1"/>
            <a:r>
              <a:rPr lang="en-US" dirty="0" smtClean="0">
                <a:solidFill>
                  <a:srgbClr val="39683E"/>
                </a:solidFill>
                <a:latin typeface="Calibri" panose="020F0502020204030204" pitchFamily="34" charset="0"/>
              </a:rPr>
              <a:t>Directed to the etiology or cause of the problem identified in the PES statement</a:t>
            </a:r>
          </a:p>
          <a:p>
            <a:pPr lvl="1"/>
            <a:endParaRPr lang="en-US" dirty="0" smtClean="0">
              <a:solidFill>
                <a:srgbClr val="39683E"/>
              </a:solidFill>
              <a:latin typeface="Calibri" panose="020F0502020204030204" pitchFamily="34" charset="0"/>
            </a:endParaRPr>
          </a:p>
          <a:p>
            <a:pPr lvl="1"/>
            <a:r>
              <a:rPr lang="en-US" dirty="0" smtClean="0">
                <a:solidFill>
                  <a:srgbClr val="39683E"/>
                </a:solidFill>
                <a:latin typeface="Calibri" panose="020F0502020204030204" pitchFamily="34" charset="0"/>
              </a:rPr>
              <a:t>Sometimes the intervention must be directed toward the signs and symptoms if the RDN cannot impact the etiology</a:t>
            </a:r>
          </a:p>
          <a:p>
            <a:pPr marL="0" indent="0"/>
            <a:endParaRPr lang="en-US" dirty="0" smtClean="0"/>
          </a:p>
          <a:p>
            <a:pPr marL="0" indent="0"/>
            <a:endParaRPr lang="en-US" dirty="0" smtClean="0"/>
          </a:p>
        </p:txBody>
      </p:sp>
    </p:spTree>
    <p:extLst>
      <p:ext uri="{BB962C8B-B14F-4D97-AF65-F5344CB8AC3E}">
        <p14:creationId xmlns:p14="http://schemas.microsoft.com/office/powerpoint/2010/main" val="30519861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t>Nutrition Intervention</a:t>
            </a:r>
          </a:p>
        </p:txBody>
      </p:sp>
      <p:sp>
        <p:nvSpPr>
          <p:cNvPr id="39939"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398F2AE-F97F-461D-BBB9-D598C6E09336}" type="slidenum">
              <a:rPr lang="en-US" smtClean="0">
                <a:solidFill>
                  <a:srgbClr val="717171"/>
                </a:solidFill>
                <a:latin typeface="Tahoma" panose="020B0604030504040204" pitchFamily="34" charset="0"/>
              </a:rPr>
              <a:pPr fontAlgn="base">
                <a:spcBef>
                  <a:spcPct val="0"/>
                </a:spcBef>
                <a:spcAft>
                  <a:spcPct val="0"/>
                </a:spcAft>
              </a:pPr>
              <a:t>31</a:t>
            </a:fld>
            <a:endParaRPr lang="en-US" smtClean="0">
              <a:solidFill>
                <a:srgbClr val="717171"/>
              </a:solidFill>
              <a:latin typeface="Tahoma" panose="020B0604030504040204" pitchFamily="34" charset="0"/>
            </a:endParaRPr>
          </a:p>
        </p:txBody>
      </p:sp>
      <p:sp>
        <p:nvSpPr>
          <p:cNvPr id="39940" name="Text Placeholder 2"/>
          <p:cNvSpPr>
            <a:spLocks noGrp="1"/>
          </p:cNvSpPr>
          <p:nvPr>
            <p:ph type="body" sz="quarter" idx="12"/>
          </p:nvPr>
        </p:nvSpPr>
        <p:spPr>
          <a:xfrm>
            <a:off x="228600" y="1371600"/>
            <a:ext cx="8686800" cy="5029200"/>
          </a:xfrm>
        </p:spPr>
        <p:txBody>
          <a:bodyPr/>
          <a:lstStyle/>
          <a:p>
            <a:pPr marL="0" indent="0"/>
            <a:r>
              <a:rPr lang="en-US" dirty="0" smtClean="0">
                <a:solidFill>
                  <a:srgbClr val="D60093"/>
                </a:solidFill>
                <a:latin typeface="Calibri" panose="020F0502020204030204" pitchFamily="34" charset="0"/>
              </a:rPr>
              <a:t>Two interrelated components</a:t>
            </a:r>
          </a:p>
          <a:p>
            <a:pPr marL="0" indent="0"/>
            <a:endParaRPr lang="en-US" dirty="0" smtClean="0">
              <a:latin typeface="Calibri" panose="020F0502020204030204" pitchFamily="34" charset="0"/>
            </a:endParaRPr>
          </a:p>
          <a:p>
            <a:pPr lvl="1"/>
            <a:r>
              <a:rPr lang="en-US" dirty="0" smtClean="0">
                <a:solidFill>
                  <a:srgbClr val="39683E"/>
                </a:solidFill>
                <a:latin typeface="Calibri" panose="020F0502020204030204" pitchFamily="34" charset="0"/>
              </a:rPr>
              <a:t>Planning</a:t>
            </a:r>
          </a:p>
          <a:p>
            <a:pPr lvl="1"/>
            <a:endParaRPr lang="en-US" dirty="0" smtClean="0">
              <a:solidFill>
                <a:srgbClr val="39683E"/>
              </a:solidFill>
              <a:latin typeface="Calibri" panose="020F0502020204030204" pitchFamily="34" charset="0"/>
            </a:endParaRPr>
          </a:p>
          <a:p>
            <a:pPr lvl="1"/>
            <a:r>
              <a:rPr lang="en-US" dirty="0" smtClean="0">
                <a:solidFill>
                  <a:srgbClr val="39683E"/>
                </a:solidFill>
                <a:latin typeface="Calibri" panose="020F0502020204030204" pitchFamily="34" charset="0"/>
              </a:rPr>
              <a:t>Implementation</a:t>
            </a:r>
          </a:p>
        </p:txBody>
      </p:sp>
    </p:spTree>
    <p:extLst>
      <p:ext uri="{BB962C8B-B14F-4D97-AF65-F5344CB8AC3E}">
        <p14:creationId xmlns:p14="http://schemas.microsoft.com/office/powerpoint/2010/main" val="42037524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mtClean="0"/>
              <a:t>Nutrition Intervention</a:t>
            </a:r>
          </a:p>
        </p:txBody>
      </p:sp>
      <p:sp>
        <p:nvSpPr>
          <p:cNvPr id="40963"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9B66D7B-C3AD-454C-A1AF-FBB84E0C2A41}" type="slidenum">
              <a:rPr lang="en-US" smtClean="0">
                <a:solidFill>
                  <a:srgbClr val="717171"/>
                </a:solidFill>
                <a:latin typeface="Tahoma" panose="020B0604030504040204" pitchFamily="34" charset="0"/>
              </a:rPr>
              <a:pPr fontAlgn="base">
                <a:spcBef>
                  <a:spcPct val="0"/>
                </a:spcBef>
                <a:spcAft>
                  <a:spcPct val="0"/>
                </a:spcAft>
              </a:pPr>
              <a:t>32</a:t>
            </a:fld>
            <a:endParaRPr lang="en-US" smtClean="0">
              <a:solidFill>
                <a:srgbClr val="717171"/>
              </a:solidFill>
              <a:latin typeface="Tahoma" panose="020B0604030504040204" pitchFamily="34" charset="0"/>
            </a:endParaRPr>
          </a:p>
        </p:txBody>
      </p:sp>
      <p:sp>
        <p:nvSpPr>
          <p:cNvPr id="5" name="Text Placeholder 2"/>
          <p:cNvSpPr>
            <a:spLocks noGrp="1"/>
          </p:cNvSpPr>
          <p:nvPr>
            <p:ph type="body" sz="quarter" idx="12"/>
          </p:nvPr>
        </p:nvSpPr>
        <p:spPr/>
        <p:txBody>
          <a:bodyPr/>
          <a:lstStyle/>
          <a:p>
            <a:pPr lvl="1">
              <a:defRPr/>
            </a:pPr>
            <a:r>
              <a:rPr lang="en-US" sz="3200" dirty="0" smtClean="0">
                <a:solidFill>
                  <a:srgbClr val="D60093"/>
                </a:solidFill>
                <a:latin typeface="+mn-lt"/>
              </a:rPr>
              <a:t>Planning: </a:t>
            </a:r>
          </a:p>
          <a:p>
            <a:pPr marL="457200" lvl="1" indent="0">
              <a:buFont typeface="Arial" panose="020B0604020202020204" pitchFamily="34" charset="0"/>
              <a:buNone/>
              <a:defRPr/>
            </a:pPr>
            <a:r>
              <a:rPr lang="en-US" dirty="0" smtClean="0">
                <a:solidFill>
                  <a:srgbClr val="FFFF00"/>
                </a:solidFill>
                <a:latin typeface="+mn-lt"/>
              </a:rPr>
              <a:t> </a:t>
            </a:r>
          </a:p>
          <a:p>
            <a:pPr lvl="2">
              <a:buFont typeface="Courier New" panose="02070309020205020404" pitchFamily="49" charset="0"/>
              <a:buChar char="o"/>
              <a:defRPr/>
            </a:pPr>
            <a:r>
              <a:rPr lang="en-US" dirty="0" smtClean="0">
                <a:latin typeface="+mn-lt"/>
              </a:rPr>
              <a:t>Prioritize the  nutrition diagnoses</a:t>
            </a:r>
          </a:p>
          <a:p>
            <a:pPr marL="914400" lvl="2" indent="0">
              <a:buFont typeface="Calibri" panose="020F0502020204030204" pitchFamily="34" charset="0"/>
              <a:buNone/>
              <a:defRPr/>
            </a:pPr>
            <a:endParaRPr lang="en-US" dirty="0" smtClean="0">
              <a:latin typeface="+mn-lt"/>
            </a:endParaRPr>
          </a:p>
          <a:p>
            <a:pPr lvl="2">
              <a:buFont typeface="Courier New" panose="02070309020205020404" pitchFamily="49" charset="0"/>
              <a:buChar char="o"/>
              <a:defRPr/>
            </a:pPr>
            <a:r>
              <a:rPr lang="en-US" dirty="0" smtClean="0">
                <a:latin typeface="+mn-lt"/>
              </a:rPr>
              <a:t>Review practice guidelines (EAL) and policies</a:t>
            </a:r>
          </a:p>
          <a:p>
            <a:pPr marL="914400" lvl="2" indent="0">
              <a:buFont typeface="Calibri" panose="020F0502020204030204" pitchFamily="34" charset="0"/>
              <a:buNone/>
              <a:defRPr/>
            </a:pPr>
            <a:endParaRPr lang="en-US" dirty="0" smtClean="0">
              <a:latin typeface="+mn-lt"/>
            </a:endParaRPr>
          </a:p>
          <a:p>
            <a:pPr lvl="2">
              <a:buFont typeface="Courier New" panose="02070309020205020404" pitchFamily="49" charset="0"/>
              <a:buChar char="o"/>
              <a:defRPr/>
            </a:pPr>
            <a:r>
              <a:rPr lang="en-US" dirty="0" smtClean="0">
                <a:latin typeface="+mn-lt"/>
              </a:rPr>
              <a:t>Confer with </a:t>
            </a:r>
            <a:r>
              <a:rPr lang="en-US" dirty="0">
                <a:latin typeface="+mn-lt"/>
              </a:rPr>
              <a:t>the patient </a:t>
            </a:r>
            <a:r>
              <a:rPr lang="en-US" dirty="0" smtClean="0">
                <a:latin typeface="+mn-lt"/>
              </a:rPr>
              <a:t>(and others</a:t>
            </a:r>
            <a:r>
              <a:rPr lang="en-US" dirty="0">
                <a:latin typeface="+mn-lt"/>
              </a:rPr>
              <a:t>)</a:t>
            </a:r>
          </a:p>
          <a:p>
            <a:pPr lvl="2">
              <a:buFont typeface="Courier New" panose="02070309020205020404" pitchFamily="49" charset="0"/>
              <a:buChar char="o"/>
              <a:defRPr/>
            </a:pPr>
            <a:endParaRPr lang="en-US" dirty="0" smtClean="0">
              <a:latin typeface="+mn-lt"/>
            </a:endParaRPr>
          </a:p>
          <a:p>
            <a:pPr lvl="2">
              <a:buFont typeface="Courier New" panose="02070309020205020404" pitchFamily="49" charset="0"/>
              <a:buChar char="o"/>
              <a:defRPr/>
            </a:pPr>
            <a:r>
              <a:rPr lang="en-US" dirty="0" smtClean="0">
                <a:latin typeface="+mn-lt"/>
              </a:rPr>
              <a:t>Set goals and determine expected outcomes</a:t>
            </a:r>
          </a:p>
          <a:p>
            <a:pPr marL="914400" lvl="2" indent="0">
              <a:buFont typeface="Calibri" panose="020F0502020204030204" pitchFamily="34" charset="0"/>
              <a:buNone/>
              <a:defRPr/>
            </a:pPr>
            <a:endParaRPr lang="en-US" dirty="0" smtClean="0">
              <a:latin typeface="+mn-lt"/>
            </a:endParaRPr>
          </a:p>
          <a:p>
            <a:pPr lvl="2">
              <a:buFont typeface="Courier New" panose="02070309020205020404" pitchFamily="49" charset="0"/>
              <a:buChar char="o"/>
              <a:defRPr/>
            </a:pPr>
            <a:r>
              <a:rPr lang="en-US" dirty="0" smtClean="0">
                <a:latin typeface="+mn-lt"/>
              </a:rPr>
              <a:t>Defining the specific nutrition intervention strategy</a:t>
            </a:r>
          </a:p>
          <a:p>
            <a:pPr lvl="2">
              <a:buFont typeface="Courier New" panose="02070309020205020404" pitchFamily="49" charset="0"/>
              <a:buChar char="o"/>
              <a:defRPr/>
            </a:pPr>
            <a:endParaRPr lang="en-US" dirty="0">
              <a:latin typeface="+mn-lt"/>
            </a:endParaRPr>
          </a:p>
          <a:p>
            <a:pPr lvl="2">
              <a:buFont typeface="Courier New" panose="02070309020205020404" pitchFamily="49" charset="0"/>
              <a:buChar char="o"/>
              <a:defRPr/>
            </a:pPr>
            <a:r>
              <a:rPr lang="en-US" dirty="0" smtClean="0">
                <a:latin typeface="+mn-lt"/>
              </a:rPr>
              <a:t>Define time and frequency of care</a:t>
            </a:r>
          </a:p>
          <a:p>
            <a:pPr lvl="1">
              <a:defRPr/>
            </a:pPr>
            <a:endParaRPr lang="en-US" dirty="0" smtClean="0"/>
          </a:p>
          <a:p>
            <a:pPr marL="457200" lvl="1" indent="0">
              <a:buFont typeface="Arial" panose="020B0604020202020204" pitchFamily="34" charset="0"/>
              <a:buNone/>
              <a:defRPr/>
            </a:pPr>
            <a:endParaRPr lang="en-US" dirty="0"/>
          </a:p>
        </p:txBody>
      </p:sp>
    </p:spTree>
    <p:extLst>
      <p:ext uri="{BB962C8B-B14F-4D97-AF65-F5344CB8AC3E}">
        <p14:creationId xmlns:p14="http://schemas.microsoft.com/office/powerpoint/2010/main" val="35659336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mtClean="0"/>
              <a:t>Nutrition Internvention</a:t>
            </a:r>
          </a:p>
        </p:txBody>
      </p:sp>
      <p:sp>
        <p:nvSpPr>
          <p:cNvPr id="41987"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8893AD3-4C64-46E7-8CD8-A99206CC3E4C}" type="slidenum">
              <a:rPr lang="en-US" smtClean="0">
                <a:solidFill>
                  <a:srgbClr val="717171"/>
                </a:solidFill>
                <a:latin typeface="Tahoma" panose="020B0604030504040204" pitchFamily="34" charset="0"/>
              </a:rPr>
              <a:pPr fontAlgn="base">
                <a:spcBef>
                  <a:spcPct val="0"/>
                </a:spcBef>
                <a:spcAft>
                  <a:spcPct val="0"/>
                </a:spcAft>
              </a:pPr>
              <a:t>33</a:t>
            </a:fld>
            <a:endParaRPr lang="en-US" smtClean="0">
              <a:solidFill>
                <a:srgbClr val="717171"/>
              </a:solidFill>
              <a:latin typeface="Tahoma" panose="020B0604030504040204" pitchFamily="34" charset="0"/>
            </a:endParaRPr>
          </a:p>
        </p:txBody>
      </p:sp>
      <p:sp>
        <p:nvSpPr>
          <p:cNvPr id="5" name="Text Placeholder 2"/>
          <p:cNvSpPr>
            <a:spLocks noGrp="1"/>
          </p:cNvSpPr>
          <p:nvPr>
            <p:ph type="body" sz="quarter" idx="12"/>
          </p:nvPr>
        </p:nvSpPr>
        <p:spPr/>
        <p:txBody>
          <a:bodyPr/>
          <a:lstStyle/>
          <a:p>
            <a:pPr marL="457200" lvl="1" indent="0">
              <a:buFont typeface="Arial" panose="020B0604020202020204" pitchFamily="34" charset="0"/>
              <a:buNone/>
              <a:defRPr/>
            </a:pPr>
            <a:r>
              <a:rPr lang="en-US" sz="3200" dirty="0" smtClean="0">
                <a:solidFill>
                  <a:srgbClr val="D60093"/>
                </a:solidFill>
                <a:latin typeface="+mn-lt"/>
              </a:rPr>
              <a:t>Implementation </a:t>
            </a:r>
          </a:p>
          <a:p>
            <a:pPr marL="457200" lvl="1" indent="0">
              <a:buFont typeface="Arial" panose="020B0604020202020204" pitchFamily="34" charset="0"/>
              <a:buNone/>
              <a:defRPr/>
            </a:pPr>
            <a:endParaRPr lang="en-US" dirty="0" smtClean="0">
              <a:solidFill>
                <a:srgbClr val="FFFF00"/>
              </a:solidFill>
              <a:latin typeface="+mn-lt"/>
            </a:endParaRPr>
          </a:p>
          <a:p>
            <a:pPr lvl="2">
              <a:buFont typeface="Courier New" panose="02070309020205020404" pitchFamily="49" charset="0"/>
              <a:buChar char="o"/>
              <a:defRPr/>
            </a:pPr>
            <a:r>
              <a:rPr lang="en-US" dirty="0" smtClean="0">
                <a:latin typeface="+mn-lt"/>
              </a:rPr>
              <a:t>Communicate the plan of care</a:t>
            </a:r>
          </a:p>
          <a:p>
            <a:pPr lvl="2">
              <a:buFont typeface="Courier New" panose="02070309020205020404" pitchFamily="49" charset="0"/>
              <a:buChar char="o"/>
              <a:defRPr/>
            </a:pPr>
            <a:endParaRPr lang="en-US" dirty="0">
              <a:latin typeface="+mn-lt"/>
            </a:endParaRPr>
          </a:p>
          <a:p>
            <a:pPr lvl="2">
              <a:buFont typeface="Courier New" panose="02070309020205020404" pitchFamily="49" charset="0"/>
              <a:buChar char="o"/>
              <a:defRPr/>
            </a:pPr>
            <a:r>
              <a:rPr lang="en-US" dirty="0" smtClean="0">
                <a:latin typeface="+mn-lt"/>
              </a:rPr>
              <a:t>Carry </a:t>
            </a:r>
            <a:r>
              <a:rPr lang="en-US" dirty="0">
                <a:latin typeface="+mn-lt"/>
              </a:rPr>
              <a:t>out the plan of </a:t>
            </a:r>
            <a:r>
              <a:rPr lang="en-US" dirty="0" smtClean="0">
                <a:latin typeface="+mn-lt"/>
              </a:rPr>
              <a:t>care</a:t>
            </a:r>
          </a:p>
          <a:p>
            <a:pPr lvl="2">
              <a:buFont typeface="Courier New" panose="02070309020205020404" pitchFamily="49" charset="0"/>
              <a:buChar char="o"/>
              <a:defRPr/>
            </a:pPr>
            <a:endParaRPr lang="en-US" dirty="0">
              <a:latin typeface="+mn-lt"/>
            </a:endParaRPr>
          </a:p>
          <a:p>
            <a:pPr lvl="2">
              <a:buFont typeface="Courier New" panose="02070309020205020404" pitchFamily="49" charset="0"/>
              <a:buChar char="o"/>
              <a:defRPr/>
            </a:pPr>
            <a:r>
              <a:rPr lang="en-US" dirty="0" smtClean="0">
                <a:latin typeface="+mn-lt"/>
              </a:rPr>
              <a:t>Continue data collection</a:t>
            </a:r>
          </a:p>
          <a:p>
            <a:pPr marL="1371600" lvl="3" indent="0">
              <a:buFont typeface="Arial" panose="020B0604020202020204" pitchFamily="34" charset="0"/>
              <a:buNone/>
              <a:defRPr/>
            </a:pPr>
            <a:endParaRPr lang="en-US" dirty="0" smtClean="0">
              <a:latin typeface="+mn-lt"/>
            </a:endParaRPr>
          </a:p>
          <a:p>
            <a:pPr marL="1371600" lvl="3" indent="0">
              <a:buFont typeface="Arial" panose="020B0604020202020204" pitchFamily="34" charset="0"/>
              <a:buNone/>
              <a:defRPr/>
            </a:pPr>
            <a:r>
              <a:rPr lang="en-US" dirty="0" smtClean="0">
                <a:solidFill>
                  <a:srgbClr val="92D050"/>
                </a:solidFill>
                <a:latin typeface="+mn-lt"/>
              </a:rPr>
              <a:t>Monitor and Evaluate</a:t>
            </a:r>
          </a:p>
          <a:p>
            <a:pPr marL="1371600" lvl="3" indent="0">
              <a:buFont typeface="Arial" panose="020B0604020202020204" pitchFamily="34" charset="0"/>
              <a:buNone/>
              <a:defRPr/>
            </a:pPr>
            <a:endParaRPr lang="en-US" dirty="0">
              <a:solidFill>
                <a:srgbClr val="39683E"/>
              </a:solidFill>
              <a:latin typeface="+mn-lt"/>
            </a:endParaRPr>
          </a:p>
          <a:p>
            <a:pPr lvl="4">
              <a:buFont typeface="Courier New" panose="02070309020205020404" pitchFamily="49" charset="0"/>
              <a:buChar char="o"/>
              <a:defRPr/>
            </a:pPr>
            <a:r>
              <a:rPr lang="en-US" dirty="0" smtClean="0">
                <a:solidFill>
                  <a:srgbClr val="39683E"/>
                </a:solidFill>
              </a:rPr>
              <a:t>Follow-up and verify the implementation</a:t>
            </a:r>
          </a:p>
          <a:p>
            <a:pPr lvl="4">
              <a:buFont typeface="Courier New" panose="02070309020205020404" pitchFamily="49" charset="0"/>
              <a:buChar char="o"/>
              <a:defRPr/>
            </a:pPr>
            <a:endParaRPr lang="en-US" dirty="0" smtClean="0">
              <a:solidFill>
                <a:srgbClr val="39683E"/>
              </a:solidFill>
            </a:endParaRPr>
          </a:p>
          <a:p>
            <a:pPr lvl="4">
              <a:buFont typeface="Courier New" panose="02070309020205020404" pitchFamily="49" charset="0"/>
              <a:buChar char="o"/>
              <a:defRPr/>
            </a:pPr>
            <a:r>
              <a:rPr lang="en-US" dirty="0" smtClean="0">
                <a:solidFill>
                  <a:srgbClr val="39683E"/>
                </a:solidFill>
              </a:rPr>
              <a:t>Revise nutrition intervention strategy if needed</a:t>
            </a:r>
            <a:endParaRPr lang="en-US" dirty="0">
              <a:solidFill>
                <a:srgbClr val="39683E"/>
              </a:solidFill>
            </a:endParaRPr>
          </a:p>
          <a:p>
            <a:pPr marL="1195387" lvl="3" indent="0">
              <a:buFont typeface="Arial" panose="020B0604020202020204" pitchFamily="34" charset="0"/>
              <a:buNone/>
              <a:defRPr/>
            </a:pPr>
            <a:endParaRPr lang="en-US" dirty="0">
              <a:solidFill>
                <a:srgbClr val="FFFF00"/>
              </a:solidFill>
              <a:latin typeface="+mn-lt"/>
            </a:endParaRPr>
          </a:p>
        </p:txBody>
      </p:sp>
    </p:spTree>
    <p:extLst>
      <p:ext uri="{BB962C8B-B14F-4D97-AF65-F5344CB8AC3E}">
        <p14:creationId xmlns:p14="http://schemas.microsoft.com/office/powerpoint/2010/main" val="1951188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t>Nutrition Intervention</a:t>
            </a:r>
          </a:p>
        </p:txBody>
      </p:sp>
      <p:sp>
        <p:nvSpPr>
          <p:cNvPr id="43011"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76C1B29-C365-4C97-A4A1-B52B43CFB1DF}" type="slidenum">
              <a:rPr lang="en-US" smtClean="0">
                <a:solidFill>
                  <a:srgbClr val="717171"/>
                </a:solidFill>
                <a:latin typeface="Tahoma" panose="020B0604030504040204" pitchFamily="34" charset="0"/>
              </a:rPr>
              <a:pPr fontAlgn="base">
                <a:spcBef>
                  <a:spcPct val="0"/>
                </a:spcBef>
                <a:spcAft>
                  <a:spcPct val="0"/>
                </a:spcAft>
              </a:pPr>
              <a:t>34</a:t>
            </a:fld>
            <a:endParaRPr lang="en-US" smtClean="0">
              <a:solidFill>
                <a:srgbClr val="717171"/>
              </a:solidFill>
              <a:latin typeface="Tahoma" panose="020B0604030504040204" pitchFamily="34" charset="0"/>
            </a:endParaRPr>
          </a:p>
        </p:txBody>
      </p:sp>
      <p:sp>
        <p:nvSpPr>
          <p:cNvPr id="43012" name="Text Placeholder 2"/>
          <p:cNvSpPr>
            <a:spLocks noGrp="1"/>
          </p:cNvSpPr>
          <p:nvPr>
            <p:ph type="body" sz="quarter" idx="12"/>
          </p:nvPr>
        </p:nvSpPr>
        <p:spPr/>
        <p:txBody>
          <a:bodyPr/>
          <a:lstStyle/>
          <a:p>
            <a:pPr marL="0" indent="0"/>
            <a:r>
              <a:rPr lang="en-US" dirty="0" smtClean="0">
                <a:solidFill>
                  <a:srgbClr val="D60093"/>
                </a:solidFill>
                <a:latin typeface="Calibri" panose="020F0502020204030204" pitchFamily="34" charset="0"/>
              </a:rPr>
              <a:t>Four Domains</a:t>
            </a:r>
          </a:p>
          <a:p>
            <a:pPr marL="0" indent="0"/>
            <a:endParaRPr lang="en-US" dirty="0" smtClean="0">
              <a:latin typeface="Calibri" panose="020F0502020204030204" pitchFamily="34" charset="0"/>
            </a:endParaRPr>
          </a:p>
          <a:p>
            <a:pPr lvl="1"/>
            <a:r>
              <a:rPr lang="en-US" dirty="0" smtClean="0">
                <a:solidFill>
                  <a:srgbClr val="39683E"/>
                </a:solidFill>
                <a:latin typeface="Calibri" panose="020F0502020204030204" pitchFamily="34" charset="0"/>
              </a:rPr>
              <a:t>Food and/or Nutrient Delivery</a:t>
            </a:r>
          </a:p>
          <a:p>
            <a:pPr lvl="1"/>
            <a:endParaRPr lang="en-US" dirty="0" smtClean="0">
              <a:solidFill>
                <a:srgbClr val="39683E"/>
              </a:solidFill>
              <a:latin typeface="Calibri" panose="020F0502020204030204" pitchFamily="34" charset="0"/>
            </a:endParaRPr>
          </a:p>
          <a:p>
            <a:pPr lvl="1"/>
            <a:r>
              <a:rPr lang="en-US" dirty="0" smtClean="0">
                <a:solidFill>
                  <a:srgbClr val="39683E"/>
                </a:solidFill>
                <a:latin typeface="Calibri" panose="020F0502020204030204" pitchFamily="34" charset="0"/>
              </a:rPr>
              <a:t>Nutrition Education</a:t>
            </a:r>
          </a:p>
          <a:p>
            <a:pPr lvl="1"/>
            <a:endParaRPr lang="en-US" dirty="0" smtClean="0">
              <a:solidFill>
                <a:srgbClr val="39683E"/>
              </a:solidFill>
              <a:latin typeface="Calibri" panose="020F0502020204030204" pitchFamily="34" charset="0"/>
            </a:endParaRPr>
          </a:p>
          <a:p>
            <a:pPr lvl="1"/>
            <a:r>
              <a:rPr lang="en-US" dirty="0" smtClean="0">
                <a:solidFill>
                  <a:srgbClr val="39683E"/>
                </a:solidFill>
                <a:latin typeface="Calibri" panose="020F0502020204030204" pitchFamily="34" charset="0"/>
              </a:rPr>
              <a:t>Nutrition Counseling</a:t>
            </a:r>
          </a:p>
          <a:p>
            <a:pPr lvl="1"/>
            <a:endParaRPr lang="en-US" dirty="0" smtClean="0">
              <a:solidFill>
                <a:srgbClr val="39683E"/>
              </a:solidFill>
              <a:latin typeface="Calibri" panose="020F0502020204030204" pitchFamily="34" charset="0"/>
            </a:endParaRPr>
          </a:p>
          <a:p>
            <a:pPr lvl="1"/>
            <a:r>
              <a:rPr lang="en-US" dirty="0" smtClean="0">
                <a:solidFill>
                  <a:srgbClr val="39683E"/>
                </a:solidFill>
                <a:latin typeface="Calibri" panose="020F0502020204030204" pitchFamily="34" charset="0"/>
              </a:rPr>
              <a:t>Coordination of Nutrition Care</a:t>
            </a:r>
          </a:p>
        </p:txBody>
      </p:sp>
    </p:spTree>
    <p:extLst>
      <p:ext uri="{BB962C8B-B14F-4D97-AF65-F5344CB8AC3E}">
        <p14:creationId xmlns:p14="http://schemas.microsoft.com/office/powerpoint/2010/main" val="12744280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19100" y="269322"/>
            <a:ext cx="8229600" cy="563562"/>
          </a:xfrm>
        </p:spPr>
        <p:txBody>
          <a:bodyPr/>
          <a:lstStyle/>
          <a:p>
            <a:r>
              <a:rPr lang="en-US" dirty="0" smtClean="0"/>
              <a:t>Nutrition Intervention</a:t>
            </a:r>
          </a:p>
        </p:txBody>
      </p:sp>
      <p:sp>
        <p:nvSpPr>
          <p:cNvPr id="44035"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370EC72-FFDC-48E2-A532-70AA03167B8A}" type="slidenum">
              <a:rPr lang="en-US" smtClean="0">
                <a:solidFill>
                  <a:srgbClr val="717171"/>
                </a:solidFill>
                <a:latin typeface="Tahoma" panose="020B0604030504040204" pitchFamily="34" charset="0"/>
              </a:rPr>
              <a:pPr fontAlgn="base">
                <a:spcBef>
                  <a:spcPct val="0"/>
                </a:spcBef>
                <a:spcAft>
                  <a:spcPct val="0"/>
                </a:spcAft>
              </a:pPr>
              <a:t>35</a:t>
            </a:fld>
            <a:endParaRPr lang="en-US" smtClean="0">
              <a:solidFill>
                <a:srgbClr val="717171"/>
              </a:solidFill>
              <a:latin typeface="Tahoma" panose="020B0604030504040204" pitchFamily="34" charset="0"/>
            </a:endParaRPr>
          </a:p>
        </p:txBody>
      </p:sp>
      <p:sp>
        <p:nvSpPr>
          <p:cNvPr id="5" name="Text Placeholder 2"/>
          <p:cNvSpPr>
            <a:spLocks noGrp="1"/>
          </p:cNvSpPr>
          <p:nvPr>
            <p:ph type="body" sz="quarter" idx="12"/>
          </p:nvPr>
        </p:nvSpPr>
        <p:spPr>
          <a:xfrm>
            <a:off x="76200" y="838200"/>
            <a:ext cx="8915400" cy="5867400"/>
          </a:xfrm>
          <a:ln>
            <a:miter lim="800000"/>
            <a:headEnd/>
            <a:tailEnd/>
          </a:ln>
          <a:extLst/>
        </p:spPr>
        <p:txBody>
          <a:bodyPr/>
          <a:lstStyle/>
          <a:p>
            <a:pPr>
              <a:defRPr/>
            </a:pPr>
            <a:r>
              <a:rPr lang="en-US" sz="3000" dirty="0" smtClean="0">
                <a:solidFill>
                  <a:srgbClr val="D60093"/>
                </a:solidFill>
                <a:latin typeface="+mn-lt"/>
              </a:rPr>
              <a:t>Use of Nutrition Interventions Based on Practice Setting</a:t>
            </a:r>
          </a:p>
          <a:p>
            <a:pPr lvl="1">
              <a:defRPr/>
            </a:pPr>
            <a:r>
              <a:rPr lang="en-US" dirty="0" smtClean="0">
                <a:solidFill>
                  <a:srgbClr val="D60093"/>
                </a:solidFill>
                <a:latin typeface="+mn-lt"/>
              </a:rPr>
              <a:t>Food and/or Nutrient Delivery: </a:t>
            </a:r>
          </a:p>
          <a:p>
            <a:pPr lvl="3">
              <a:defRPr/>
            </a:pPr>
            <a:r>
              <a:rPr lang="en-US" dirty="0">
                <a:solidFill>
                  <a:srgbClr val="39683E"/>
                </a:solidFill>
                <a:latin typeface="+mn-lt"/>
              </a:rPr>
              <a:t>i</a:t>
            </a:r>
            <a:r>
              <a:rPr lang="en-US" dirty="0" smtClean="0">
                <a:solidFill>
                  <a:srgbClr val="39683E"/>
                </a:solidFill>
                <a:latin typeface="+mn-lt"/>
              </a:rPr>
              <a:t>nstitutional settings (hospitals, long-term care) </a:t>
            </a:r>
          </a:p>
          <a:p>
            <a:pPr lvl="3">
              <a:defRPr/>
            </a:pPr>
            <a:r>
              <a:rPr lang="en-US" dirty="0">
                <a:solidFill>
                  <a:srgbClr val="39683E"/>
                </a:solidFill>
                <a:latin typeface="+mn-lt"/>
              </a:rPr>
              <a:t>h</a:t>
            </a:r>
            <a:r>
              <a:rPr lang="en-US" dirty="0" smtClean="0">
                <a:solidFill>
                  <a:srgbClr val="39683E"/>
                </a:solidFill>
                <a:latin typeface="+mn-lt"/>
              </a:rPr>
              <a:t>ome care</a:t>
            </a:r>
          </a:p>
          <a:p>
            <a:pPr lvl="1">
              <a:defRPr/>
            </a:pPr>
            <a:r>
              <a:rPr lang="en-US" dirty="0" smtClean="0">
                <a:solidFill>
                  <a:srgbClr val="D60093"/>
                </a:solidFill>
                <a:latin typeface="+mn-lt"/>
              </a:rPr>
              <a:t>Nutrition Education-Content: </a:t>
            </a:r>
          </a:p>
          <a:p>
            <a:pPr lvl="3">
              <a:defRPr/>
            </a:pPr>
            <a:r>
              <a:rPr lang="en-US" dirty="0" smtClean="0">
                <a:latin typeface="+mn-lt"/>
              </a:rPr>
              <a:t>institutionalized settings</a:t>
            </a:r>
          </a:p>
          <a:p>
            <a:pPr lvl="1">
              <a:defRPr/>
            </a:pPr>
            <a:r>
              <a:rPr lang="en-US" dirty="0" smtClean="0">
                <a:solidFill>
                  <a:srgbClr val="D60093"/>
                </a:solidFill>
                <a:latin typeface="+mn-lt"/>
              </a:rPr>
              <a:t>Nutrition Education-Application:</a:t>
            </a:r>
          </a:p>
          <a:p>
            <a:pPr lvl="3" indent="-342900">
              <a:defRPr/>
            </a:pPr>
            <a:r>
              <a:rPr lang="en-US" dirty="0" smtClean="0">
                <a:solidFill>
                  <a:srgbClr val="39683E"/>
                </a:solidFill>
                <a:latin typeface="+mn-lt"/>
              </a:rPr>
              <a:t>outpatient/non institutionalized settings</a:t>
            </a:r>
          </a:p>
          <a:p>
            <a:pPr lvl="3" indent="-342900">
              <a:defRPr/>
            </a:pPr>
            <a:r>
              <a:rPr lang="en-US" dirty="0" smtClean="0">
                <a:solidFill>
                  <a:srgbClr val="39683E"/>
                </a:solidFill>
                <a:latin typeface="+mn-lt"/>
              </a:rPr>
              <a:t>private practice</a:t>
            </a:r>
          </a:p>
          <a:p>
            <a:pPr lvl="3" indent="-342900">
              <a:defRPr/>
            </a:pPr>
            <a:r>
              <a:rPr lang="en-US" dirty="0" smtClean="0">
                <a:solidFill>
                  <a:srgbClr val="39683E"/>
                </a:solidFill>
                <a:latin typeface="+mn-lt"/>
              </a:rPr>
              <a:t>community</a:t>
            </a:r>
          </a:p>
          <a:p>
            <a:pPr lvl="1">
              <a:defRPr/>
            </a:pPr>
            <a:r>
              <a:rPr lang="en-US" dirty="0" smtClean="0">
                <a:solidFill>
                  <a:srgbClr val="D60093"/>
                </a:solidFill>
                <a:latin typeface="+mn-lt"/>
              </a:rPr>
              <a:t>Nutrition Counseling:</a:t>
            </a:r>
          </a:p>
          <a:p>
            <a:pPr lvl="3" indent="-342900">
              <a:defRPr/>
            </a:pPr>
            <a:r>
              <a:rPr lang="en-US" dirty="0">
                <a:solidFill>
                  <a:srgbClr val="39683E"/>
                </a:solidFill>
                <a:latin typeface="+mn-lt"/>
              </a:rPr>
              <a:t>outpatient/non institutionalized settings</a:t>
            </a:r>
          </a:p>
          <a:p>
            <a:pPr lvl="3" indent="-342900">
              <a:defRPr/>
            </a:pPr>
            <a:r>
              <a:rPr lang="en-US" dirty="0">
                <a:solidFill>
                  <a:srgbClr val="39683E"/>
                </a:solidFill>
                <a:latin typeface="+mn-lt"/>
              </a:rPr>
              <a:t>private practice</a:t>
            </a:r>
          </a:p>
          <a:p>
            <a:pPr lvl="3" indent="-342900">
              <a:defRPr/>
            </a:pPr>
            <a:r>
              <a:rPr lang="en-US" dirty="0">
                <a:solidFill>
                  <a:srgbClr val="39683E"/>
                </a:solidFill>
                <a:latin typeface="+mn-lt"/>
              </a:rPr>
              <a:t>community</a:t>
            </a:r>
          </a:p>
          <a:p>
            <a:pPr marL="623887" lvl="3" indent="-342900">
              <a:defRPr/>
            </a:pPr>
            <a:r>
              <a:rPr lang="en-US" sz="2800" dirty="0" smtClean="0">
                <a:solidFill>
                  <a:srgbClr val="D60093"/>
                </a:solidFill>
                <a:latin typeface="+mn-lt"/>
              </a:rPr>
              <a:t>Coordination of Nutrition Care:</a:t>
            </a:r>
            <a:endParaRPr lang="en-US" sz="2800" dirty="0">
              <a:solidFill>
                <a:srgbClr val="D60093"/>
              </a:solidFill>
              <a:latin typeface="+mn-lt"/>
            </a:endParaRPr>
          </a:p>
          <a:p>
            <a:pPr marL="1598612" lvl="5" indent="-342900">
              <a:defRPr/>
            </a:pPr>
            <a:r>
              <a:rPr lang="en-US" sz="1600" dirty="0" smtClean="0">
                <a:solidFill>
                  <a:schemeClr val="accent3">
                    <a:lumMod val="50000"/>
                  </a:schemeClr>
                </a:solidFill>
              </a:rPr>
              <a:t>all practice settings</a:t>
            </a:r>
          </a:p>
          <a:p>
            <a:pPr marL="0" indent="0">
              <a:defRPr/>
            </a:pPr>
            <a:endParaRPr lang="en-US" sz="2400" dirty="0" smtClean="0">
              <a:latin typeface="+mn-lt"/>
            </a:endParaRPr>
          </a:p>
        </p:txBody>
      </p:sp>
    </p:spTree>
    <p:extLst>
      <p:ext uri="{BB962C8B-B14F-4D97-AF65-F5344CB8AC3E}">
        <p14:creationId xmlns:p14="http://schemas.microsoft.com/office/powerpoint/2010/main" val="6562232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mtClean="0"/>
              <a:t>Nutrition Intervention</a:t>
            </a:r>
          </a:p>
        </p:txBody>
      </p:sp>
      <p:sp>
        <p:nvSpPr>
          <p:cNvPr id="45059"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62A2303-0380-4591-8E29-D29E406CD2A6}" type="slidenum">
              <a:rPr lang="en-US" smtClean="0">
                <a:solidFill>
                  <a:srgbClr val="717171"/>
                </a:solidFill>
                <a:latin typeface="Tahoma" panose="020B0604030504040204" pitchFamily="34" charset="0"/>
              </a:rPr>
              <a:pPr fontAlgn="base">
                <a:spcBef>
                  <a:spcPct val="0"/>
                </a:spcBef>
                <a:spcAft>
                  <a:spcPct val="0"/>
                </a:spcAft>
              </a:pPr>
              <a:t>36</a:t>
            </a:fld>
            <a:endParaRPr lang="en-US" smtClean="0">
              <a:solidFill>
                <a:srgbClr val="717171"/>
              </a:solidFill>
              <a:latin typeface="Tahoma" panose="020B0604030504040204" pitchFamily="34" charset="0"/>
            </a:endParaRPr>
          </a:p>
        </p:txBody>
      </p:sp>
      <p:sp>
        <p:nvSpPr>
          <p:cNvPr id="45060" name="Text Placeholder 2"/>
          <p:cNvSpPr>
            <a:spLocks noGrp="1"/>
          </p:cNvSpPr>
          <p:nvPr>
            <p:ph type="body" sz="quarter" idx="12"/>
          </p:nvPr>
        </p:nvSpPr>
        <p:spPr/>
        <p:txBody>
          <a:bodyPr/>
          <a:lstStyle/>
          <a:p>
            <a:pPr marL="0" indent="0"/>
            <a:r>
              <a:rPr lang="en-US" dirty="0" smtClean="0">
                <a:solidFill>
                  <a:srgbClr val="D60093"/>
                </a:solidFill>
                <a:latin typeface="Calibri" panose="020F0502020204030204" pitchFamily="34" charset="0"/>
              </a:rPr>
              <a:t>Reference Sheets include:</a:t>
            </a:r>
          </a:p>
          <a:p>
            <a:pPr marL="0" indent="0"/>
            <a:endParaRPr lang="en-US" dirty="0" smtClean="0">
              <a:solidFill>
                <a:srgbClr val="FFFF00"/>
              </a:solidFill>
              <a:latin typeface="Calibri" panose="020F0502020204030204" pitchFamily="34" charset="0"/>
            </a:endParaRPr>
          </a:p>
          <a:p>
            <a:pPr lvl="1"/>
            <a:r>
              <a:rPr lang="en-US" dirty="0" smtClean="0">
                <a:solidFill>
                  <a:srgbClr val="39683E"/>
                </a:solidFill>
                <a:latin typeface="Calibri" panose="020F0502020204030204" pitchFamily="34" charset="0"/>
              </a:rPr>
              <a:t>Definition</a:t>
            </a:r>
          </a:p>
          <a:p>
            <a:pPr lvl="1"/>
            <a:endParaRPr lang="en-US" dirty="0" smtClean="0">
              <a:solidFill>
                <a:srgbClr val="39683E"/>
              </a:solidFill>
              <a:latin typeface="Calibri" panose="020F0502020204030204" pitchFamily="34" charset="0"/>
            </a:endParaRPr>
          </a:p>
          <a:p>
            <a:pPr lvl="1"/>
            <a:r>
              <a:rPr lang="en-US" dirty="0" smtClean="0">
                <a:solidFill>
                  <a:srgbClr val="39683E"/>
                </a:solidFill>
                <a:latin typeface="Calibri" panose="020F0502020204030204" pitchFamily="34" charset="0"/>
              </a:rPr>
              <a:t>Details of Intervention</a:t>
            </a:r>
          </a:p>
          <a:p>
            <a:pPr lvl="1"/>
            <a:endParaRPr lang="en-US" dirty="0" smtClean="0">
              <a:solidFill>
                <a:srgbClr val="39683E"/>
              </a:solidFill>
              <a:latin typeface="Calibri" panose="020F0502020204030204" pitchFamily="34" charset="0"/>
            </a:endParaRPr>
          </a:p>
          <a:p>
            <a:pPr lvl="1"/>
            <a:r>
              <a:rPr lang="en-US" dirty="0" smtClean="0">
                <a:solidFill>
                  <a:srgbClr val="39683E"/>
                </a:solidFill>
                <a:latin typeface="Calibri" panose="020F0502020204030204" pitchFamily="34" charset="0"/>
              </a:rPr>
              <a:t>Examples of typical use</a:t>
            </a:r>
          </a:p>
          <a:p>
            <a:pPr lvl="1"/>
            <a:endParaRPr lang="en-US" dirty="0" smtClean="0">
              <a:solidFill>
                <a:srgbClr val="39683E"/>
              </a:solidFill>
              <a:latin typeface="Calibri" panose="020F0502020204030204" pitchFamily="34" charset="0"/>
            </a:endParaRPr>
          </a:p>
          <a:p>
            <a:pPr lvl="1"/>
            <a:r>
              <a:rPr lang="en-US" dirty="0" smtClean="0">
                <a:solidFill>
                  <a:srgbClr val="39683E"/>
                </a:solidFill>
                <a:latin typeface="Calibri" panose="020F0502020204030204" pitchFamily="34" charset="0"/>
              </a:rPr>
              <a:t>Other considerations </a:t>
            </a:r>
          </a:p>
          <a:p>
            <a:pPr lvl="1"/>
            <a:endParaRPr lang="en-US" dirty="0" smtClean="0">
              <a:solidFill>
                <a:srgbClr val="39683E"/>
              </a:solidFill>
            </a:endParaRPr>
          </a:p>
          <a:p>
            <a:pPr lvl="1"/>
            <a:r>
              <a:rPr lang="en-US" dirty="0" smtClean="0">
                <a:solidFill>
                  <a:srgbClr val="39683E"/>
                </a:solidFill>
                <a:latin typeface="Calibri" panose="020F0502020204030204" pitchFamily="34" charset="0"/>
              </a:rPr>
              <a:t>References </a:t>
            </a:r>
          </a:p>
        </p:txBody>
      </p:sp>
    </p:spTree>
    <p:extLst>
      <p:ext uri="{BB962C8B-B14F-4D97-AF65-F5344CB8AC3E}">
        <p14:creationId xmlns:p14="http://schemas.microsoft.com/office/powerpoint/2010/main" val="10969133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t>Nutrition Intervention</a:t>
            </a:r>
          </a:p>
        </p:txBody>
      </p:sp>
      <p:sp>
        <p:nvSpPr>
          <p:cNvPr id="46083"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3B1EA84-0C07-4DD5-B104-4C3B10CDF760}" type="slidenum">
              <a:rPr lang="en-US" smtClean="0">
                <a:solidFill>
                  <a:srgbClr val="717171"/>
                </a:solidFill>
                <a:latin typeface="Tahoma" panose="020B0604030504040204" pitchFamily="34" charset="0"/>
              </a:rPr>
              <a:pPr fontAlgn="base">
                <a:spcBef>
                  <a:spcPct val="0"/>
                </a:spcBef>
                <a:spcAft>
                  <a:spcPct val="0"/>
                </a:spcAft>
              </a:pPr>
              <a:t>37</a:t>
            </a:fld>
            <a:endParaRPr lang="en-US" smtClean="0">
              <a:solidFill>
                <a:srgbClr val="717171"/>
              </a:solidFill>
              <a:latin typeface="Tahoma" panose="020B0604030504040204" pitchFamily="34" charset="0"/>
            </a:endParaRPr>
          </a:p>
        </p:txBody>
      </p:sp>
      <p:sp>
        <p:nvSpPr>
          <p:cNvPr id="46084" name="Text Placeholder 2"/>
          <p:cNvSpPr>
            <a:spLocks noGrp="1"/>
          </p:cNvSpPr>
          <p:nvPr>
            <p:ph type="body" sz="quarter" idx="12"/>
          </p:nvPr>
        </p:nvSpPr>
        <p:spPr/>
        <p:txBody>
          <a:bodyPr/>
          <a:lstStyle/>
          <a:p>
            <a:pPr marL="0" indent="0"/>
            <a:r>
              <a:rPr lang="en-US" dirty="0" smtClean="0">
                <a:solidFill>
                  <a:srgbClr val="D60093"/>
                </a:solidFill>
                <a:latin typeface="Calibri" panose="020F0502020204030204" pitchFamily="34" charset="0"/>
              </a:rPr>
              <a:t>Summary: </a:t>
            </a:r>
          </a:p>
          <a:p>
            <a:pPr marL="0" indent="0"/>
            <a:endParaRPr lang="en-US" dirty="0" smtClean="0">
              <a:solidFill>
                <a:srgbClr val="D60093"/>
              </a:solidFill>
              <a:latin typeface="Calibri" panose="020F0502020204030204" pitchFamily="34" charset="0"/>
            </a:endParaRPr>
          </a:p>
          <a:p>
            <a:pPr marL="0" indent="0"/>
            <a:r>
              <a:rPr lang="en-US" dirty="0" smtClean="0">
                <a:solidFill>
                  <a:srgbClr val="D60093"/>
                </a:solidFill>
                <a:latin typeface="Calibri" panose="020F0502020204030204" pitchFamily="34" charset="0"/>
              </a:rPr>
              <a:t>Defined nutrition intervention terminology-</a:t>
            </a:r>
          </a:p>
          <a:p>
            <a:pPr marL="457200" lvl="1" indent="0">
              <a:buFont typeface="Arial" panose="020B0604020202020204" pitchFamily="34" charset="0"/>
              <a:buNone/>
            </a:pPr>
            <a:r>
              <a:rPr lang="en-US" dirty="0" smtClean="0">
                <a:solidFill>
                  <a:srgbClr val="FFFF00"/>
                </a:solidFill>
                <a:latin typeface="Calibri" panose="020F0502020204030204" pitchFamily="34" charset="0"/>
              </a:rPr>
              <a:t>	</a:t>
            </a:r>
          </a:p>
          <a:p>
            <a:pPr lvl="2">
              <a:buFont typeface="Arial" panose="020B0604020202020204" pitchFamily="34" charset="0"/>
              <a:buChar char="•"/>
            </a:pPr>
            <a:r>
              <a:rPr lang="en-US" sz="2800" dirty="0" smtClean="0">
                <a:latin typeface="Calibri" panose="020F0502020204030204" pitchFamily="34" charset="0"/>
              </a:rPr>
              <a:t>Assists in communication within the dietetics profession and among other health care providers.</a:t>
            </a:r>
          </a:p>
          <a:p>
            <a:pPr lvl="2">
              <a:buFont typeface="Arial" panose="020B0604020202020204" pitchFamily="34" charset="0"/>
              <a:buChar char="•"/>
            </a:pPr>
            <a:endParaRPr lang="en-US" sz="2800" dirty="0" smtClean="0">
              <a:latin typeface="Calibri" panose="020F0502020204030204" pitchFamily="34" charset="0"/>
            </a:endParaRPr>
          </a:p>
          <a:p>
            <a:pPr lvl="2">
              <a:buFont typeface="Arial" panose="020B0604020202020204" pitchFamily="34" charset="0"/>
              <a:buChar char="•"/>
            </a:pPr>
            <a:r>
              <a:rPr lang="en-US" sz="2800" dirty="0" smtClean="0">
                <a:latin typeface="Calibri" panose="020F0502020204030204" pitchFamily="34" charset="0"/>
              </a:rPr>
              <a:t>Allows documentation of the impact of the profession on specific diagnoses and etiologies in all patient/client populations</a:t>
            </a:r>
            <a:r>
              <a:rPr lang="en-US" sz="2800" dirty="0" smtClean="0"/>
              <a:t>.</a:t>
            </a:r>
          </a:p>
        </p:txBody>
      </p:sp>
    </p:spTree>
    <p:extLst>
      <p:ext uri="{BB962C8B-B14F-4D97-AF65-F5344CB8AC3E}">
        <p14:creationId xmlns:p14="http://schemas.microsoft.com/office/powerpoint/2010/main" val="9164471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152400" y="350838"/>
            <a:ext cx="8229600" cy="563562"/>
          </a:xfrm>
        </p:spPr>
        <p:txBody>
          <a:bodyPr/>
          <a:lstStyle/>
          <a:p>
            <a:r>
              <a:rPr lang="en-US" sz="2600" dirty="0" smtClean="0"/>
              <a:t>Step 4: </a:t>
            </a:r>
            <a:r>
              <a:rPr lang="en-US" sz="2600" dirty="0" smtClean="0">
                <a:solidFill>
                  <a:srgbClr val="D60093"/>
                </a:solidFill>
              </a:rPr>
              <a:t>Nutrition Monitoring &amp; Evaluation</a:t>
            </a:r>
          </a:p>
        </p:txBody>
      </p:sp>
      <p:sp>
        <p:nvSpPr>
          <p:cNvPr id="47107"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0AB2164-C567-4379-ABBD-E77DAD51DBA8}" type="slidenum">
              <a:rPr lang="en-US" smtClean="0">
                <a:solidFill>
                  <a:srgbClr val="717171"/>
                </a:solidFill>
                <a:latin typeface="Tahoma" panose="020B0604030504040204" pitchFamily="34" charset="0"/>
              </a:rPr>
              <a:pPr fontAlgn="base">
                <a:spcBef>
                  <a:spcPct val="0"/>
                </a:spcBef>
                <a:spcAft>
                  <a:spcPct val="0"/>
                </a:spcAft>
              </a:pPr>
              <a:t>38</a:t>
            </a:fld>
            <a:endParaRPr lang="en-US" smtClean="0">
              <a:solidFill>
                <a:srgbClr val="717171"/>
              </a:solidFill>
              <a:latin typeface="Tahoma" panose="020B060403050404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441" y="1295400"/>
            <a:ext cx="5059117" cy="4572000"/>
          </a:xfrm>
          <a:prstGeom prst="rect">
            <a:avLst/>
          </a:prstGeom>
        </p:spPr>
      </p:pic>
      <p:sp>
        <p:nvSpPr>
          <p:cNvPr id="7" name="Right Arrow 6"/>
          <p:cNvSpPr/>
          <p:nvPr/>
        </p:nvSpPr>
        <p:spPr>
          <a:xfrm>
            <a:off x="1676400" y="3810000"/>
            <a:ext cx="1143000" cy="762000"/>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13677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69FB78D-1D25-48AC-9FAC-8E2A3DB120EF}" type="slidenum">
              <a:rPr lang="en-US" smtClean="0">
                <a:solidFill>
                  <a:srgbClr val="717171"/>
                </a:solidFill>
                <a:latin typeface="Tahoma" panose="020B0604030504040204" pitchFamily="34" charset="0"/>
              </a:rPr>
              <a:pPr fontAlgn="base">
                <a:spcBef>
                  <a:spcPct val="0"/>
                </a:spcBef>
                <a:spcAft>
                  <a:spcPct val="0"/>
                </a:spcAft>
              </a:pPr>
              <a:t>39</a:t>
            </a:fld>
            <a:endParaRPr lang="en-US" smtClean="0">
              <a:solidFill>
                <a:srgbClr val="717171"/>
              </a:solidFill>
              <a:latin typeface="Tahoma" panose="020B0604030504040204" pitchFamily="34" charset="0"/>
            </a:endParaRPr>
          </a:p>
        </p:txBody>
      </p:sp>
      <p:sp>
        <p:nvSpPr>
          <p:cNvPr id="48131" name="Text Placeholder 2"/>
          <p:cNvSpPr>
            <a:spLocks noGrp="1"/>
          </p:cNvSpPr>
          <p:nvPr>
            <p:ph type="body" sz="quarter" idx="12"/>
          </p:nvPr>
        </p:nvSpPr>
        <p:spPr>
          <a:xfrm>
            <a:off x="152400" y="990600"/>
            <a:ext cx="8915400" cy="5410200"/>
          </a:xfrm>
        </p:spPr>
        <p:txBody>
          <a:bodyPr/>
          <a:lstStyle/>
          <a:p>
            <a:pPr marL="0" indent="0"/>
            <a:r>
              <a:rPr lang="en-US" sz="2800" dirty="0" smtClean="0">
                <a:solidFill>
                  <a:srgbClr val="D60093"/>
                </a:solidFill>
              </a:rPr>
              <a:t>Critical thinking skills for Nutrition Monitoring &amp; Evaluation:</a:t>
            </a:r>
          </a:p>
          <a:p>
            <a:pPr marL="0" indent="0"/>
            <a:endParaRPr lang="en-US" sz="1000" dirty="0" smtClean="0">
              <a:solidFill>
                <a:srgbClr val="FFFF00"/>
              </a:solidFill>
            </a:endParaRPr>
          </a:p>
          <a:p>
            <a:pPr lvl="1"/>
            <a:r>
              <a:rPr lang="en-US" sz="2400" dirty="0" smtClean="0">
                <a:solidFill>
                  <a:srgbClr val="39683E"/>
                </a:solidFill>
              </a:rPr>
              <a:t>Selecting appropriate indicators/measures</a:t>
            </a:r>
          </a:p>
          <a:p>
            <a:pPr lvl="1"/>
            <a:endParaRPr lang="en-US" sz="1000" dirty="0" smtClean="0">
              <a:solidFill>
                <a:srgbClr val="39683E"/>
              </a:solidFill>
            </a:endParaRPr>
          </a:p>
          <a:p>
            <a:pPr lvl="1"/>
            <a:r>
              <a:rPr lang="en-US" sz="2400" dirty="0" smtClean="0">
                <a:solidFill>
                  <a:srgbClr val="39683E"/>
                </a:solidFill>
              </a:rPr>
              <a:t>Using appropriate criteria (previous status, nutrition intervention goals, or reference standards) for comparison</a:t>
            </a:r>
          </a:p>
          <a:p>
            <a:pPr lvl="1"/>
            <a:endParaRPr lang="en-US" sz="1000" dirty="0" smtClean="0">
              <a:solidFill>
                <a:srgbClr val="39683E"/>
              </a:solidFill>
            </a:endParaRPr>
          </a:p>
          <a:p>
            <a:pPr lvl="1"/>
            <a:r>
              <a:rPr lang="en-US" sz="2400" dirty="0" smtClean="0">
                <a:solidFill>
                  <a:srgbClr val="39683E"/>
                </a:solidFill>
              </a:rPr>
              <a:t>Defining where patient/client is now in terms of expected outcome</a:t>
            </a:r>
          </a:p>
          <a:p>
            <a:pPr lvl="1"/>
            <a:endParaRPr lang="en-US" sz="1000" dirty="0" smtClean="0">
              <a:solidFill>
                <a:srgbClr val="39683E"/>
              </a:solidFill>
            </a:endParaRPr>
          </a:p>
          <a:p>
            <a:pPr lvl="1"/>
            <a:r>
              <a:rPr lang="en-US" sz="2400" dirty="0" smtClean="0">
                <a:solidFill>
                  <a:srgbClr val="39683E"/>
                </a:solidFill>
              </a:rPr>
              <a:t>Explaining variance from expected outcomes</a:t>
            </a:r>
          </a:p>
          <a:p>
            <a:pPr lvl="1"/>
            <a:endParaRPr lang="en-US" sz="1000" dirty="0" smtClean="0">
              <a:solidFill>
                <a:srgbClr val="39683E"/>
              </a:solidFill>
            </a:endParaRPr>
          </a:p>
          <a:p>
            <a:pPr lvl="1"/>
            <a:r>
              <a:rPr lang="en-US" sz="2400" dirty="0" smtClean="0">
                <a:solidFill>
                  <a:srgbClr val="39683E"/>
                </a:solidFill>
              </a:rPr>
              <a:t>Identifying factors that help/hinder progress</a:t>
            </a:r>
          </a:p>
          <a:p>
            <a:pPr lvl="1"/>
            <a:endParaRPr lang="en-US" sz="1000" dirty="0" smtClean="0">
              <a:solidFill>
                <a:srgbClr val="39683E"/>
              </a:solidFill>
            </a:endParaRPr>
          </a:p>
          <a:p>
            <a:pPr lvl="1"/>
            <a:r>
              <a:rPr lang="en-US" sz="2400" dirty="0" smtClean="0">
                <a:solidFill>
                  <a:srgbClr val="39683E"/>
                </a:solidFill>
              </a:rPr>
              <a:t>Deciding between discharge or continuation of nutrition care</a:t>
            </a:r>
          </a:p>
        </p:txBody>
      </p:sp>
      <p:sp>
        <p:nvSpPr>
          <p:cNvPr id="48132" name="Title 1"/>
          <p:cNvSpPr>
            <a:spLocks noGrp="1"/>
          </p:cNvSpPr>
          <p:nvPr>
            <p:ph type="title"/>
          </p:nvPr>
        </p:nvSpPr>
        <p:spPr>
          <a:xfrm>
            <a:off x="152400" y="152400"/>
            <a:ext cx="8382000" cy="762000"/>
          </a:xfrm>
        </p:spPr>
        <p:txBody>
          <a:bodyPr/>
          <a:lstStyle/>
          <a:p>
            <a:r>
              <a:rPr lang="en-US" smtClean="0"/>
              <a:t/>
            </a:r>
            <a:br>
              <a:rPr lang="en-US" smtClean="0"/>
            </a:br>
            <a:r>
              <a:rPr lang="en-US" smtClean="0"/>
              <a:t>Nutrition Monitoring &amp; Evaluation			</a:t>
            </a:r>
          </a:p>
        </p:txBody>
      </p:sp>
    </p:spTree>
    <p:extLst>
      <p:ext uri="{BB962C8B-B14F-4D97-AF65-F5344CB8AC3E}">
        <p14:creationId xmlns:p14="http://schemas.microsoft.com/office/powerpoint/2010/main" val="7093662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Placeholder 2"/>
          <p:cNvSpPr>
            <a:spLocks noGrp="1"/>
          </p:cNvSpPr>
          <p:nvPr>
            <p:ph type="body" sz="quarter" idx="12"/>
          </p:nvPr>
        </p:nvSpPr>
        <p:spPr>
          <a:xfrm>
            <a:off x="428847" y="198474"/>
            <a:ext cx="8686800" cy="685800"/>
          </a:xfrm>
        </p:spPr>
        <p:txBody>
          <a:bodyPr/>
          <a:lstStyle/>
          <a:p>
            <a:pPr marL="0" indent="0"/>
            <a:r>
              <a:rPr lang="en-US" dirty="0" smtClean="0"/>
              <a:t>Step 1: </a:t>
            </a:r>
            <a:r>
              <a:rPr lang="en-US" dirty="0" smtClean="0">
                <a:solidFill>
                  <a:srgbClr val="D60093"/>
                </a:solidFill>
              </a:rPr>
              <a:t>Nutrition Assessment</a:t>
            </a:r>
          </a:p>
        </p:txBody>
      </p:sp>
      <p:sp>
        <p:nvSpPr>
          <p:cNvPr id="12291"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AFB89C2-124E-4A9A-AC2E-86BCE6433E39}" type="slidenum">
              <a:rPr lang="en-US" smtClean="0">
                <a:solidFill>
                  <a:srgbClr val="717171"/>
                </a:solidFill>
                <a:latin typeface="Tahoma" panose="020B0604030504040204" pitchFamily="34" charset="0"/>
              </a:rPr>
              <a:pPr fontAlgn="base">
                <a:spcBef>
                  <a:spcPct val="0"/>
                </a:spcBef>
                <a:spcAft>
                  <a:spcPct val="0"/>
                </a:spcAft>
              </a:pPr>
              <a:t>4</a:t>
            </a:fld>
            <a:endParaRPr lang="en-US" smtClean="0">
              <a:solidFill>
                <a:srgbClr val="717171"/>
              </a:solidFill>
              <a:latin typeface="Tahoma" panose="020B060403050404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441" y="1295400"/>
            <a:ext cx="5059117" cy="4572000"/>
          </a:xfrm>
          <a:prstGeom prst="rect">
            <a:avLst/>
          </a:prstGeom>
        </p:spPr>
      </p:pic>
      <p:sp>
        <p:nvSpPr>
          <p:cNvPr id="3" name="Right Arrow 2"/>
          <p:cNvSpPr/>
          <p:nvPr/>
        </p:nvSpPr>
        <p:spPr>
          <a:xfrm>
            <a:off x="1752600" y="2571307"/>
            <a:ext cx="1143000" cy="762000"/>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9580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t>Nutrition Monitoring &amp; Evaluation</a:t>
            </a:r>
          </a:p>
        </p:txBody>
      </p:sp>
      <p:sp>
        <p:nvSpPr>
          <p:cNvPr id="49155"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64E9DC4-954A-4F82-A517-6E858AC0A1A9}" type="slidenum">
              <a:rPr lang="en-US" smtClean="0">
                <a:solidFill>
                  <a:srgbClr val="717171"/>
                </a:solidFill>
                <a:latin typeface="Tahoma" panose="020B0604030504040204" pitchFamily="34" charset="0"/>
              </a:rPr>
              <a:pPr fontAlgn="base">
                <a:spcBef>
                  <a:spcPct val="0"/>
                </a:spcBef>
                <a:spcAft>
                  <a:spcPct val="0"/>
                </a:spcAft>
              </a:pPr>
              <a:t>40</a:t>
            </a:fld>
            <a:endParaRPr lang="en-US" smtClean="0">
              <a:solidFill>
                <a:srgbClr val="717171"/>
              </a:solidFill>
              <a:latin typeface="Tahoma" panose="020B0604030504040204" pitchFamily="34" charset="0"/>
            </a:endParaRPr>
          </a:p>
        </p:txBody>
      </p:sp>
      <p:sp>
        <p:nvSpPr>
          <p:cNvPr id="49156" name="Text Placeholder 2"/>
          <p:cNvSpPr>
            <a:spLocks noGrp="1"/>
          </p:cNvSpPr>
          <p:nvPr>
            <p:ph type="body" sz="quarter" idx="12"/>
          </p:nvPr>
        </p:nvSpPr>
        <p:spPr>
          <a:xfrm>
            <a:off x="228600" y="1371600"/>
            <a:ext cx="8686800" cy="5029200"/>
          </a:xfrm>
        </p:spPr>
        <p:txBody>
          <a:bodyPr/>
          <a:lstStyle/>
          <a:p>
            <a:pPr marL="0" indent="0"/>
            <a:r>
              <a:rPr lang="en-US" dirty="0" smtClean="0"/>
              <a:t>Determines whether the patient is </a:t>
            </a:r>
            <a:r>
              <a:rPr lang="en-US" dirty="0" smtClean="0">
                <a:solidFill>
                  <a:srgbClr val="D60093"/>
                </a:solidFill>
              </a:rPr>
              <a:t>meeting the nutrition intervention goals</a:t>
            </a:r>
            <a:r>
              <a:rPr lang="en-US" dirty="0" smtClean="0"/>
              <a:t> or desired outcomes</a:t>
            </a:r>
          </a:p>
          <a:p>
            <a:pPr marL="0" indent="0"/>
            <a:endParaRPr lang="en-US" dirty="0" smtClean="0"/>
          </a:p>
          <a:p>
            <a:pPr marL="0" indent="0"/>
            <a:r>
              <a:rPr lang="en-US" dirty="0" smtClean="0">
                <a:solidFill>
                  <a:srgbClr val="D60093"/>
                </a:solidFill>
              </a:rPr>
              <a:t>A nutrition reassessment is needed </a:t>
            </a:r>
            <a:r>
              <a:rPr lang="en-US" dirty="0" smtClean="0"/>
              <a:t>to identify whether the nutrition-related problem still exists and evaluate the progress made toward resolving the problem.</a:t>
            </a:r>
          </a:p>
        </p:txBody>
      </p:sp>
    </p:spTree>
    <p:extLst>
      <p:ext uri="{BB962C8B-B14F-4D97-AF65-F5344CB8AC3E}">
        <p14:creationId xmlns:p14="http://schemas.microsoft.com/office/powerpoint/2010/main" val="20631556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Nutrition Monitoring &amp; Evaluation</a:t>
            </a:r>
          </a:p>
        </p:txBody>
      </p:sp>
      <p:sp>
        <p:nvSpPr>
          <p:cNvPr id="50179"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1E602B3-67A6-410D-A57B-529B2332E7B7}" type="slidenum">
              <a:rPr lang="en-US" smtClean="0">
                <a:solidFill>
                  <a:srgbClr val="717171"/>
                </a:solidFill>
                <a:latin typeface="Tahoma" panose="020B0604030504040204" pitchFamily="34" charset="0"/>
              </a:rPr>
              <a:pPr fontAlgn="base">
                <a:spcBef>
                  <a:spcPct val="0"/>
                </a:spcBef>
                <a:spcAft>
                  <a:spcPct val="0"/>
                </a:spcAft>
              </a:pPr>
              <a:t>41</a:t>
            </a:fld>
            <a:endParaRPr lang="en-US" smtClean="0">
              <a:solidFill>
                <a:srgbClr val="717171"/>
              </a:solidFill>
              <a:latin typeface="Tahoma" panose="020B0604030504040204" pitchFamily="34" charset="0"/>
            </a:endParaRPr>
          </a:p>
        </p:txBody>
      </p:sp>
      <p:sp>
        <p:nvSpPr>
          <p:cNvPr id="50180" name="Text Placeholder 2"/>
          <p:cNvSpPr>
            <a:spLocks noGrp="1"/>
          </p:cNvSpPr>
          <p:nvPr>
            <p:ph type="body" sz="quarter" idx="12"/>
          </p:nvPr>
        </p:nvSpPr>
        <p:spPr>
          <a:xfrm>
            <a:off x="228600" y="1371600"/>
            <a:ext cx="8686800" cy="5029200"/>
          </a:xfrm>
        </p:spPr>
        <p:txBody>
          <a:bodyPr/>
          <a:lstStyle/>
          <a:p>
            <a:pPr marL="0" indent="0"/>
            <a:r>
              <a:rPr lang="en-US" dirty="0" smtClean="0">
                <a:solidFill>
                  <a:srgbClr val="D60093"/>
                </a:solidFill>
              </a:rPr>
              <a:t>Is the nutrition intervention strategy working </a:t>
            </a:r>
            <a:r>
              <a:rPr lang="en-US" dirty="0" smtClean="0"/>
              <a:t>to resolve the nutrition diagnosis, its etiology, and/or signs and symptoms?</a:t>
            </a:r>
          </a:p>
          <a:p>
            <a:pPr marL="0" indent="0"/>
            <a:endParaRPr lang="en-US" dirty="0" smtClean="0"/>
          </a:p>
          <a:p>
            <a:pPr marL="0" indent="0"/>
            <a:r>
              <a:rPr lang="en-US" dirty="0" smtClean="0">
                <a:solidFill>
                  <a:srgbClr val="D60093"/>
                </a:solidFill>
              </a:rPr>
              <a:t>Assesses the patient’s progress </a:t>
            </a:r>
            <a:r>
              <a:rPr lang="en-US" dirty="0" smtClean="0"/>
              <a:t>by comparing specific markers or nutrition care indicators against recognized, science-based standards or baselines.</a:t>
            </a:r>
          </a:p>
        </p:txBody>
      </p:sp>
    </p:spTree>
    <p:extLst>
      <p:ext uri="{BB962C8B-B14F-4D97-AF65-F5344CB8AC3E}">
        <p14:creationId xmlns:p14="http://schemas.microsoft.com/office/powerpoint/2010/main" val="172586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773B7C2-8744-4A85-8B71-FC4B2499D65B}" type="slidenum">
              <a:rPr lang="en-US" smtClean="0">
                <a:solidFill>
                  <a:srgbClr val="717171"/>
                </a:solidFill>
                <a:latin typeface="Tahoma" panose="020B0604030504040204" pitchFamily="34" charset="0"/>
              </a:rPr>
              <a:pPr fontAlgn="base">
                <a:spcBef>
                  <a:spcPct val="0"/>
                </a:spcBef>
                <a:spcAft>
                  <a:spcPct val="0"/>
                </a:spcAft>
              </a:pPr>
              <a:t>42</a:t>
            </a:fld>
            <a:endParaRPr lang="en-US" smtClean="0">
              <a:solidFill>
                <a:srgbClr val="717171"/>
              </a:solidFill>
              <a:latin typeface="Tahoma" panose="020B0604030504040204" pitchFamily="34" charset="0"/>
            </a:endParaRPr>
          </a:p>
        </p:txBody>
      </p:sp>
      <p:sp>
        <p:nvSpPr>
          <p:cNvPr id="51203" name="Text Placeholder 2"/>
          <p:cNvSpPr>
            <a:spLocks noGrp="1"/>
          </p:cNvSpPr>
          <p:nvPr>
            <p:ph type="body" sz="quarter" idx="12"/>
          </p:nvPr>
        </p:nvSpPr>
        <p:spPr>
          <a:xfrm>
            <a:off x="228600" y="838200"/>
            <a:ext cx="8686800" cy="5410200"/>
          </a:xfrm>
        </p:spPr>
        <p:txBody>
          <a:bodyPr/>
          <a:lstStyle/>
          <a:p>
            <a:pPr marL="0" indent="0"/>
            <a:r>
              <a:rPr lang="en-US" sz="2400" dirty="0" smtClean="0">
                <a:solidFill>
                  <a:srgbClr val="D60093"/>
                </a:solidFill>
              </a:rPr>
              <a:t>Definitions</a:t>
            </a:r>
          </a:p>
          <a:p>
            <a:pPr marL="0" indent="0"/>
            <a:endParaRPr lang="en-US" sz="1000" dirty="0" smtClean="0">
              <a:solidFill>
                <a:srgbClr val="D60093"/>
              </a:solidFill>
            </a:endParaRPr>
          </a:p>
          <a:p>
            <a:pPr marL="0" indent="0"/>
            <a:r>
              <a:rPr lang="en-US" sz="2400" dirty="0" smtClean="0">
                <a:solidFill>
                  <a:srgbClr val="D60093"/>
                </a:solidFill>
              </a:rPr>
              <a:t>Nutrition Monitoring: </a:t>
            </a:r>
            <a:r>
              <a:rPr lang="en-US" sz="2400" dirty="0" smtClean="0"/>
              <a:t>preplanned review and measurement of selected nutrition care indicators of patient/client’s status relevant to the defined needs, nutrition diagnosis, nutrition intervention, and outcomes.</a:t>
            </a:r>
            <a:endParaRPr lang="en-US" sz="2400" dirty="0" smtClean="0">
              <a:solidFill>
                <a:srgbClr val="FFFF00"/>
              </a:solidFill>
            </a:endParaRPr>
          </a:p>
          <a:p>
            <a:pPr marL="0" indent="0"/>
            <a:endParaRPr lang="en-US" sz="1000" dirty="0" smtClean="0">
              <a:solidFill>
                <a:srgbClr val="FFFF00"/>
              </a:solidFill>
            </a:endParaRPr>
          </a:p>
          <a:p>
            <a:pPr marL="0" indent="0"/>
            <a:r>
              <a:rPr lang="en-US" sz="2400" dirty="0" smtClean="0">
                <a:solidFill>
                  <a:srgbClr val="D60093"/>
                </a:solidFill>
              </a:rPr>
              <a:t>Nutrition Evaluation: </a:t>
            </a:r>
            <a:r>
              <a:rPr lang="en-US" sz="2400" dirty="0" smtClean="0"/>
              <a:t>the systematic comparison of current findings with the previous status, nutrition intervention goals, effectiveness of overall nutrition care, or a reference standard</a:t>
            </a:r>
          </a:p>
          <a:p>
            <a:pPr marL="0" indent="0"/>
            <a:endParaRPr lang="en-US" sz="1000" dirty="0" smtClean="0">
              <a:solidFill>
                <a:srgbClr val="FFFF00"/>
              </a:solidFill>
            </a:endParaRPr>
          </a:p>
          <a:p>
            <a:pPr marL="0" indent="0"/>
            <a:r>
              <a:rPr lang="en-US" sz="2400" dirty="0" smtClean="0">
                <a:solidFill>
                  <a:srgbClr val="D60093"/>
                </a:solidFill>
              </a:rPr>
              <a:t>Nutrition Care Outcomes: </a:t>
            </a:r>
            <a:r>
              <a:rPr lang="en-US" sz="2400" dirty="0" smtClean="0"/>
              <a:t>the results of nutrition care that are directly related to the nutrition diagnosis and the goals of the intervention plan</a:t>
            </a:r>
          </a:p>
          <a:p>
            <a:pPr marL="0" indent="0"/>
            <a:endParaRPr lang="en-US" sz="1000" dirty="0" smtClean="0">
              <a:solidFill>
                <a:srgbClr val="FFFF00"/>
              </a:solidFill>
            </a:endParaRPr>
          </a:p>
          <a:p>
            <a:pPr marL="0" indent="0"/>
            <a:r>
              <a:rPr lang="en-US" sz="2400" dirty="0" smtClean="0">
                <a:solidFill>
                  <a:srgbClr val="D60093"/>
                </a:solidFill>
              </a:rPr>
              <a:t>Nutrition Care Indicators: </a:t>
            </a:r>
            <a:r>
              <a:rPr lang="en-US" sz="2400" dirty="0" smtClean="0"/>
              <a:t>markers that can be measured and evaluated to determine effectiveness of nutrition care</a:t>
            </a:r>
          </a:p>
        </p:txBody>
      </p:sp>
      <p:sp>
        <p:nvSpPr>
          <p:cNvPr id="51204" name="Title 1"/>
          <p:cNvSpPr>
            <a:spLocks noGrp="1"/>
          </p:cNvSpPr>
          <p:nvPr>
            <p:ph type="title"/>
          </p:nvPr>
        </p:nvSpPr>
        <p:spPr>
          <a:xfrm>
            <a:off x="152400" y="228600"/>
            <a:ext cx="8382000" cy="762000"/>
          </a:xfrm>
        </p:spPr>
        <p:txBody>
          <a:bodyPr/>
          <a:lstStyle/>
          <a:p>
            <a:r>
              <a:rPr lang="en-US" smtClean="0"/>
              <a:t/>
            </a:r>
            <a:br>
              <a:rPr lang="en-US" smtClean="0"/>
            </a:br>
            <a:r>
              <a:rPr lang="en-US" smtClean="0"/>
              <a:t>Nutrition Monitoring &amp; Evaluation			</a:t>
            </a:r>
          </a:p>
        </p:txBody>
      </p:sp>
    </p:spTree>
    <p:extLst>
      <p:ext uri="{BB962C8B-B14F-4D97-AF65-F5344CB8AC3E}">
        <p14:creationId xmlns:p14="http://schemas.microsoft.com/office/powerpoint/2010/main" val="15590599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9725054-DB3D-4246-8759-FF9D3AF710B2}" type="slidenum">
              <a:rPr lang="en-US" smtClean="0">
                <a:solidFill>
                  <a:srgbClr val="717171"/>
                </a:solidFill>
                <a:latin typeface="Tahoma" panose="020B0604030504040204" pitchFamily="34" charset="0"/>
              </a:rPr>
              <a:pPr fontAlgn="base">
                <a:spcBef>
                  <a:spcPct val="0"/>
                </a:spcBef>
                <a:spcAft>
                  <a:spcPct val="0"/>
                </a:spcAft>
              </a:pPr>
              <a:t>43</a:t>
            </a:fld>
            <a:endParaRPr lang="en-US" smtClean="0">
              <a:solidFill>
                <a:srgbClr val="717171"/>
              </a:solidFill>
              <a:latin typeface="Tahoma" panose="020B0604030504040204" pitchFamily="34" charset="0"/>
            </a:endParaRPr>
          </a:p>
        </p:txBody>
      </p:sp>
      <p:sp>
        <p:nvSpPr>
          <p:cNvPr id="52227" name="Text Placeholder 2"/>
          <p:cNvSpPr>
            <a:spLocks noGrp="1"/>
          </p:cNvSpPr>
          <p:nvPr>
            <p:ph type="body" sz="quarter" idx="12"/>
          </p:nvPr>
        </p:nvSpPr>
        <p:spPr>
          <a:xfrm>
            <a:off x="76200" y="990600"/>
            <a:ext cx="8991600" cy="5410200"/>
          </a:xfrm>
        </p:spPr>
        <p:txBody>
          <a:bodyPr/>
          <a:lstStyle/>
          <a:p>
            <a:pPr marL="0" indent="0"/>
            <a:r>
              <a:rPr lang="en-US" sz="2800" dirty="0" smtClean="0">
                <a:solidFill>
                  <a:srgbClr val="D60093"/>
                </a:solidFill>
              </a:rPr>
              <a:t>Nutrition Care Outcomes: intermediate outcomes to other broader health care outcomes</a:t>
            </a:r>
          </a:p>
          <a:p>
            <a:pPr marL="0" indent="0"/>
            <a:endParaRPr lang="en-US" sz="2800" dirty="0" smtClean="0">
              <a:solidFill>
                <a:srgbClr val="FFFF00"/>
              </a:solidFill>
            </a:endParaRPr>
          </a:p>
          <a:p>
            <a:pPr marL="458788" lvl="1" indent="0"/>
            <a:r>
              <a:rPr lang="en-US" dirty="0" smtClean="0"/>
              <a:t> </a:t>
            </a:r>
            <a:r>
              <a:rPr lang="en-US" sz="2400" dirty="0" smtClean="0">
                <a:solidFill>
                  <a:srgbClr val="39683E"/>
                </a:solidFill>
              </a:rPr>
              <a:t>Acute or chronic disease: occurrence, duration, severity</a:t>
            </a:r>
          </a:p>
          <a:p>
            <a:pPr marL="458788" lvl="1" indent="0"/>
            <a:endParaRPr lang="en-US" sz="2400" dirty="0" smtClean="0">
              <a:solidFill>
                <a:srgbClr val="39683E"/>
              </a:solidFill>
            </a:endParaRPr>
          </a:p>
          <a:p>
            <a:pPr marL="458788" lvl="1" indent="0"/>
            <a:r>
              <a:rPr lang="en-US" sz="2400" dirty="0" smtClean="0">
                <a:solidFill>
                  <a:srgbClr val="39683E"/>
                </a:solidFill>
              </a:rPr>
              <a:t> Infections</a:t>
            </a:r>
          </a:p>
          <a:p>
            <a:pPr marL="458788" lvl="1" indent="0"/>
            <a:endParaRPr lang="en-US" sz="2400" dirty="0" smtClean="0">
              <a:solidFill>
                <a:srgbClr val="39683E"/>
              </a:solidFill>
            </a:endParaRPr>
          </a:p>
          <a:p>
            <a:pPr marL="458788" lvl="1" indent="0"/>
            <a:r>
              <a:rPr lang="en-US" sz="2400" dirty="0" smtClean="0">
                <a:solidFill>
                  <a:srgbClr val="39683E"/>
                </a:solidFill>
              </a:rPr>
              <a:t> Wound healing</a:t>
            </a:r>
          </a:p>
          <a:p>
            <a:pPr marL="458788" lvl="1" indent="0"/>
            <a:endParaRPr lang="en-US" sz="2400" dirty="0" smtClean="0">
              <a:solidFill>
                <a:srgbClr val="39683E"/>
              </a:solidFill>
            </a:endParaRPr>
          </a:p>
          <a:p>
            <a:pPr marL="458788" lvl="1" indent="0"/>
            <a:r>
              <a:rPr lang="en-US" sz="2400" dirty="0" smtClean="0">
                <a:solidFill>
                  <a:srgbClr val="39683E"/>
                </a:solidFill>
              </a:rPr>
              <a:t> Health care cost</a:t>
            </a:r>
          </a:p>
          <a:p>
            <a:pPr marL="458788" lvl="1" indent="0">
              <a:buFont typeface="Arial" panose="020B0604020202020204" pitchFamily="34" charset="0"/>
              <a:buNone/>
            </a:pPr>
            <a:endParaRPr lang="en-US" sz="2400" dirty="0" smtClean="0">
              <a:solidFill>
                <a:srgbClr val="39683E"/>
              </a:solidFill>
            </a:endParaRPr>
          </a:p>
          <a:p>
            <a:pPr marL="458788" lvl="1" indent="0"/>
            <a:r>
              <a:rPr lang="en-US" sz="2400" dirty="0" smtClean="0">
                <a:solidFill>
                  <a:srgbClr val="39683E"/>
                </a:solidFill>
              </a:rPr>
              <a:t> Patient functional ability</a:t>
            </a:r>
          </a:p>
          <a:p>
            <a:pPr marL="458788" lvl="1" indent="0"/>
            <a:endParaRPr lang="en-US" dirty="0" smtClean="0"/>
          </a:p>
        </p:txBody>
      </p:sp>
      <p:sp>
        <p:nvSpPr>
          <p:cNvPr id="52228" name="Title 1"/>
          <p:cNvSpPr>
            <a:spLocks noGrp="1"/>
          </p:cNvSpPr>
          <p:nvPr>
            <p:ph type="title"/>
          </p:nvPr>
        </p:nvSpPr>
        <p:spPr>
          <a:xfrm>
            <a:off x="152400" y="228600"/>
            <a:ext cx="8382000" cy="762000"/>
          </a:xfrm>
        </p:spPr>
        <p:txBody>
          <a:bodyPr/>
          <a:lstStyle/>
          <a:p>
            <a:r>
              <a:rPr lang="en-US" smtClean="0"/>
              <a:t/>
            </a:r>
            <a:br>
              <a:rPr lang="en-US" smtClean="0"/>
            </a:br>
            <a:r>
              <a:rPr lang="en-US" smtClean="0"/>
              <a:t>Nutrition Monitoring &amp; Evaluation			</a:t>
            </a:r>
          </a:p>
        </p:txBody>
      </p:sp>
    </p:spTree>
    <p:extLst>
      <p:ext uri="{BB962C8B-B14F-4D97-AF65-F5344CB8AC3E}">
        <p14:creationId xmlns:p14="http://schemas.microsoft.com/office/powerpoint/2010/main" val="33199060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C689496-8AF2-4398-897A-FB5C730D3E66}" type="slidenum">
              <a:rPr lang="en-US" smtClean="0">
                <a:solidFill>
                  <a:srgbClr val="717171"/>
                </a:solidFill>
                <a:latin typeface="Tahoma" panose="020B0604030504040204" pitchFamily="34" charset="0"/>
              </a:rPr>
              <a:pPr fontAlgn="base">
                <a:spcBef>
                  <a:spcPct val="0"/>
                </a:spcBef>
                <a:spcAft>
                  <a:spcPct val="0"/>
                </a:spcAft>
              </a:pPr>
              <a:t>44</a:t>
            </a:fld>
            <a:endParaRPr lang="en-US" smtClean="0">
              <a:solidFill>
                <a:srgbClr val="717171"/>
              </a:solidFill>
              <a:latin typeface="Tahoma" panose="020B0604030504040204" pitchFamily="34" charset="0"/>
            </a:endParaRPr>
          </a:p>
        </p:txBody>
      </p:sp>
      <p:sp>
        <p:nvSpPr>
          <p:cNvPr id="53251" name="Text Placeholder 2"/>
          <p:cNvSpPr>
            <a:spLocks noGrp="1"/>
          </p:cNvSpPr>
          <p:nvPr>
            <p:ph type="body" sz="quarter" idx="12"/>
          </p:nvPr>
        </p:nvSpPr>
        <p:spPr/>
        <p:txBody>
          <a:bodyPr/>
          <a:lstStyle/>
          <a:p>
            <a:pPr marL="0" indent="0"/>
            <a:endParaRPr lang="en-US" dirty="0" smtClean="0">
              <a:solidFill>
                <a:srgbClr val="FFFF00"/>
              </a:solidFill>
            </a:endParaRPr>
          </a:p>
          <a:p>
            <a:pPr marL="0" indent="0"/>
            <a:r>
              <a:rPr lang="en-US" dirty="0" smtClean="0">
                <a:solidFill>
                  <a:srgbClr val="D60093"/>
                </a:solidFill>
              </a:rPr>
              <a:t>Nutrition Care Outcome Characteristics:</a:t>
            </a:r>
          </a:p>
          <a:p>
            <a:pPr marL="0" indent="0"/>
            <a:endParaRPr lang="en-US" dirty="0" smtClean="0">
              <a:solidFill>
                <a:srgbClr val="FFFF00"/>
              </a:solidFill>
            </a:endParaRPr>
          </a:p>
          <a:p>
            <a:pPr lvl="1"/>
            <a:r>
              <a:rPr lang="en-US" dirty="0" smtClean="0">
                <a:solidFill>
                  <a:srgbClr val="39683E"/>
                </a:solidFill>
              </a:rPr>
              <a:t>Represent results the RDN can impact</a:t>
            </a:r>
          </a:p>
          <a:p>
            <a:pPr lvl="1"/>
            <a:endParaRPr lang="en-US" dirty="0" smtClean="0">
              <a:solidFill>
                <a:srgbClr val="39683E"/>
              </a:solidFill>
            </a:endParaRPr>
          </a:p>
          <a:p>
            <a:pPr lvl="1"/>
            <a:r>
              <a:rPr lang="en-US" dirty="0" smtClean="0">
                <a:solidFill>
                  <a:srgbClr val="39683E"/>
                </a:solidFill>
              </a:rPr>
              <a:t>Can be linked to nutrition intervention goals</a:t>
            </a:r>
          </a:p>
          <a:p>
            <a:pPr lvl="1"/>
            <a:endParaRPr lang="en-US" dirty="0" smtClean="0">
              <a:solidFill>
                <a:srgbClr val="39683E"/>
              </a:solidFill>
            </a:endParaRPr>
          </a:p>
          <a:p>
            <a:pPr lvl="1"/>
            <a:r>
              <a:rPr lang="en-US" dirty="0" smtClean="0">
                <a:solidFill>
                  <a:srgbClr val="39683E"/>
                </a:solidFill>
              </a:rPr>
              <a:t>Are measureable with tools and resources available to the RDN</a:t>
            </a:r>
          </a:p>
          <a:p>
            <a:pPr lvl="1"/>
            <a:endParaRPr lang="en-US" dirty="0" smtClean="0">
              <a:solidFill>
                <a:srgbClr val="39683E"/>
              </a:solidFill>
            </a:endParaRPr>
          </a:p>
          <a:p>
            <a:pPr lvl="1"/>
            <a:r>
              <a:rPr lang="en-US" dirty="0" smtClean="0">
                <a:solidFill>
                  <a:srgbClr val="39683E"/>
                </a:solidFill>
              </a:rPr>
              <a:t>Occur in a reasonable time period</a:t>
            </a:r>
          </a:p>
          <a:p>
            <a:pPr marL="0" indent="0"/>
            <a:endParaRPr lang="en-US" dirty="0" smtClean="0">
              <a:solidFill>
                <a:srgbClr val="FFFF00"/>
              </a:solidFill>
            </a:endParaRPr>
          </a:p>
        </p:txBody>
      </p:sp>
      <p:sp>
        <p:nvSpPr>
          <p:cNvPr id="53252" name="Title 1"/>
          <p:cNvSpPr>
            <a:spLocks noGrp="1"/>
          </p:cNvSpPr>
          <p:nvPr>
            <p:ph type="title"/>
          </p:nvPr>
        </p:nvSpPr>
        <p:spPr>
          <a:xfrm>
            <a:off x="152400" y="152400"/>
            <a:ext cx="8382000" cy="762000"/>
          </a:xfrm>
        </p:spPr>
        <p:txBody>
          <a:bodyPr/>
          <a:lstStyle/>
          <a:p>
            <a:r>
              <a:rPr lang="en-US" smtClean="0"/>
              <a:t/>
            </a:r>
            <a:br>
              <a:rPr lang="en-US" smtClean="0"/>
            </a:br>
            <a:r>
              <a:rPr lang="en-US" smtClean="0"/>
              <a:t>Nutrition Monitoring &amp; Evaluation			</a:t>
            </a:r>
          </a:p>
        </p:txBody>
      </p:sp>
    </p:spTree>
    <p:extLst>
      <p:ext uri="{BB962C8B-B14F-4D97-AF65-F5344CB8AC3E}">
        <p14:creationId xmlns:p14="http://schemas.microsoft.com/office/powerpoint/2010/main" val="40290498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69EE0DF-19F2-41B4-96BE-5FA862C05AFF}" type="slidenum">
              <a:rPr lang="en-US" smtClean="0">
                <a:solidFill>
                  <a:srgbClr val="717171"/>
                </a:solidFill>
                <a:latin typeface="Tahoma" panose="020B0604030504040204" pitchFamily="34" charset="0"/>
              </a:rPr>
              <a:pPr fontAlgn="base">
                <a:spcBef>
                  <a:spcPct val="0"/>
                </a:spcBef>
                <a:spcAft>
                  <a:spcPct val="0"/>
                </a:spcAft>
              </a:pPr>
              <a:t>45</a:t>
            </a:fld>
            <a:endParaRPr lang="en-US" smtClean="0">
              <a:solidFill>
                <a:srgbClr val="717171"/>
              </a:solidFill>
              <a:latin typeface="Tahoma" panose="020B0604030504040204" pitchFamily="34" charset="0"/>
            </a:endParaRPr>
          </a:p>
        </p:txBody>
      </p:sp>
      <p:sp>
        <p:nvSpPr>
          <p:cNvPr id="54275" name="Title 1"/>
          <p:cNvSpPr>
            <a:spLocks noGrp="1"/>
          </p:cNvSpPr>
          <p:nvPr>
            <p:ph type="title"/>
          </p:nvPr>
        </p:nvSpPr>
        <p:spPr>
          <a:xfrm>
            <a:off x="152400" y="152400"/>
            <a:ext cx="8382000" cy="762000"/>
          </a:xfrm>
        </p:spPr>
        <p:txBody>
          <a:bodyPr/>
          <a:lstStyle/>
          <a:p>
            <a:r>
              <a:rPr lang="en-US" smtClean="0"/>
              <a:t/>
            </a:r>
            <a:br>
              <a:rPr lang="en-US" smtClean="0"/>
            </a:br>
            <a:r>
              <a:rPr lang="en-US" smtClean="0"/>
              <a:t>Nutrition Monitoring &amp; Evaluation			</a:t>
            </a:r>
          </a:p>
        </p:txBody>
      </p:sp>
      <p:sp>
        <p:nvSpPr>
          <p:cNvPr id="54276" name="Text Placeholder 2"/>
          <p:cNvSpPr>
            <a:spLocks noGrp="1"/>
          </p:cNvSpPr>
          <p:nvPr>
            <p:ph type="body" sz="quarter" idx="12"/>
          </p:nvPr>
        </p:nvSpPr>
        <p:spPr/>
        <p:txBody>
          <a:bodyPr/>
          <a:lstStyle/>
          <a:p>
            <a:pPr marL="0" indent="0"/>
            <a:r>
              <a:rPr lang="en-US" dirty="0" smtClean="0">
                <a:solidFill>
                  <a:srgbClr val="D60093"/>
                </a:solidFill>
              </a:rPr>
              <a:t>Nutrition Monitoring &amp; Evaluation Components</a:t>
            </a:r>
          </a:p>
          <a:p>
            <a:pPr marL="0" indent="0"/>
            <a:endParaRPr lang="en-US" dirty="0" smtClean="0">
              <a:solidFill>
                <a:srgbClr val="FFFF00"/>
              </a:solidFill>
            </a:endParaRPr>
          </a:p>
          <a:p>
            <a:pPr marL="0" indent="0">
              <a:buFont typeface="Arial" panose="020B0604020202020204" pitchFamily="34" charset="0"/>
              <a:buChar char="•"/>
            </a:pPr>
            <a:r>
              <a:rPr lang="en-US" dirty="0" smtClean="0">
                <a:solidFill>
                  <a:srgbClr val="D60093"/>
                </a:solidFill>
              </a:rPr>
              <a:t>Monitor </a:t>
            </a:r>
            <a:r>
              <a:rPr lang="en-US" dirty="0" smtClean="0"/>
              <a:t>progress toward the nutrition intervention or goal</a:t>
            </a:r>
          </a:p>
          <a:p>
            <a:pPr marL="0" indent="0">
              <a:buFont typeface="Arial" panose="020B0604020202020204" pitchFamily="34" charset="0"/>
              <a:buChar char="•"/>
            </a:pPr>
            <a:endParaRPr lang="en-US" dirty="0" smtClean="0"/>
          </a:p>
          <a:p>
            <a:pPr marL="0" indent="0">
              <a:buFont typeface="Arial" panose="020B0604020202020204" pitchFamily="34" charset="0"/>
              <a:buChar char="•"/>
            </a:pPr>
            <a:r>
              <a:rPr lang="en-US" dirty="0" smtClean="0">
                <a:solidFill>
                  <a:srgbClr val="D60093"/>
                </a:solidFill>
              </a:rPr>
              <a:t>Measure </a:t>
            </a:r>
            <a:r>
              <a:rPr lang="en-US" dirty="0" smtClean="0"/>
              <a:t>the appropriate nutrition care indicators</a:t>
            </a:r>
          </a:p>
          <a:p>
            <a:pPr marL="0" indent="0">
              <a:buFont typeface="Arial" panose="020B0604020202020204" pitchFamily="34" charset="0"/>
              <a:buChar char="•"/>
            </a:pPr>
            <a:endParaRPr lang="en-US" dirty="0" smtClean="0"/>
          </a:p>
          <a:p>
            <a:pPr marL="0" indent="0">
              <a:buFont typeface="Arial" panose="020B0604020202020204" pitchFamily="34" charset="0"/>
              <a:buChar char="•"/>
            </a:pPr>
            <a:r>
              <a:rPr lang="en-US" dirty="0" smtClean="0">
                <a:solidFill>
                  <a:srgbClr val="D60093"/>
                </a:solidFill>
              </a:rPr>
              <a:t>Evaluate</a:t>
            </a:r>
            <a:r>
              <a:rPr lang="en-US" dirty="0" smtClean="0">
                <a:solidFill>
                  <a:srgbClr val="FFFF00"/>
                </a:solidFill>
              </a:rPr>
              <a:t> </a:t>
            </a:r>
            <a:r>
              <a:rPr lang="en-US" dirty="0" smtClean="0"/>
              <a:t>the nutrition care indicators against appropriate standards selected during the nutrition care planning </a:t>
            </a:r>
          </a:p>
        </p:txBody>
      </p:sp>
    </p:spTree>
    <p:extLst>
      <p:ext uri="{BB962C8B-B14F-4D97-AF65-F5344CB8AC3E}">
        <p14:creationId xmlns:p14="http://schemas.microsoft.com/office/powerpoint/2010/main" val="31524091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E69FF9D-F218-4AFB-8D7C-A56E408A2A83}" type="slidenum">
              <a:rPr lang="en-US" smtClean="0">
                <a:solidFill>
                  <a:srgbClr val="717171"/>
                </a:solidFill>
                <a:latin typeface="Tahoma" panose="020B0604030504040204" pitchFamily="34" charset="0"/>
              </a:rPr>
              <a:pPr fontAlgn="base">
                <a:spcBef>
                  <a:spcPct val="0"/>
                </a:spcBef>
                <a:spcAft>
                  <a:spcPct val="0"/>
                </a:spcAft>
              </a:pPr>
              <a:t>46</a:t>
            </a:fld>
            <a:endParaRPr lang="en-US" smtClean="0">
              <a:solidFill>
                <a:srgbClr val="717171"/>
              </a:solidFill>
              <a:latin typeface="Tahoma" panose="020B0604030504040204" pitchFamily="34" charset="0"/>
            </a:endParaRPr>
          </a:p>
        </p:txBody>
      </p:sp>
      <p:sp>
        <p:nvSpPr>
          <p:cNvPr id="55299" name="Text Placeholder 2"/>
          <p:cNvSpPr>
            <a:spLocks noGrp="1"/>
          </p:cNvSpPr>
          <p:nvPr>
            <p:ph type="body" sz="quarter" idx="12"/>
          </p:nvPr>
        </p:nvSpPr>
        <p:spPr/>
        <p:txBody>
          <a:bodyPr/>
          <a:lstStyle/>
          <a:p>
            <a:pPr marL="0" indent="0"/>
            <a:r>
              <a:rPr lang="en-US" dirty="0" smtClean="0">
                <a:solidFill>
                  <a:srgbClr val="D60093"/>
                </a:solidFill>
              </a:rPr>
              <a:t>Nutrition Care Indicators:</a:t>
            </a:r>
          </a:p>
          <a:p>
            <a:pPr marL="0" indent="0"/>
            <a:endParaRPr lang="en-US" dirty="0" smtClean="0">
              <a:solidFill>
                <a:srgbClr val="FFFF00"/>
              </a:solidFill>
            </a:endParaRPr>
          </a:p>
          <a:p>
            <a:pPr lvl="1"/>
            <a:r>
              <a:rPr lang="en-US" sz="2400" dirty="0" smtClean="0">
                <a:solidFill>
                  <a:srgbClr val="39683E"/>
                </a:solidFill>
              </a:rPr>
              <a:t>Factors that food and nutrition professionals can impact directly, such as food and nutrient intake; growth and body composition; food and nutrition-related knowledge, attitudes, and behaviors; and food access</a:t>
            </a:r>
          </a:p>
          <a:p>
            <a:pPr lvl="1"/>
            <a:endParaRPr lang="en-US" sz="2400" dirty="0" smtClean="0">
              <a:solidFill>
                <a:srgbClr val="39683E"/>
              </a:solidFill>
            </a:endParaRPr>
          </a:p>
          <a:p>
            <a:pPr lvl="1"/>
            <a:r>
              <a:rPr lang="en-US" sz="2400" dirty="0" smtClean="0">
                <a:solidFill>
                  <a:srgbClr val="39683E"/>
                </a:solidFill>
              </a:rPr>
              <a:t>Laboratory values, such as HgbA1c, hematocrit, or serum cholesterol</a:t>
            </a:r>
          </a:p>
          <a:p>
            <a:pPr lvl="1"/>
            <a:endParaRPr lang="en-US" sz="2400" dirty="0" smtClean="0">
              <a:solidFill>
                <a:srgbClr val="39683E"/>
              </a:solidFill>
            </a:endParaRPr>
          </a:p>
          <a:p>
            <a:pPr lvl="1"/>
            <a:r>
              <a:rPr lang="en-US" sz="2400" dirty="0" smtClean="0">
                <a:solidFill>
                  <a:srgbClr val="39683E"/>
                </a:solidFill>
              </a:rPr>
              <a:t>Functional capabilities, such as physical activity</a:t>
            </a:r>
          </a:p>
          <a:p>
            <a:pPr lvl="1"/>
            <a:endParaRPr lang="en-US" sz="2400" dirty="0" smtClean="0">
              <a:solidFill>
                <a:srgbClr val="39683E"/>
              </a:solidFill>
            </a:endParaRPr>
          </a:p>
          <a:p>
            <a:pPr lvl="1"/>
            <a:r>
              <a:rPr lang="en-US" sz="2400" dirty="0" smtClean="0">
                <a:solidFill>
                  <a:srgbClr val="39683E"/>
                </a:solidFill>
              </a:rPr>
              <a:t>Patient perception of nutrition care and results of nutrition care, such as nutrition quality of life</a:t>
            </a:r>
          </a:p>
        </p:txBody>
      </p:sp>
      <p:sp>
        <p:nvSpPr>
          <p:cNvPr id="55300" name="Title 1"/>
          <p:cNvSpPr>
            <a:spLocks noGrp="1"/>
          </p:cNvSpPr>
          <p:nvPr>
            <p:ph type="title"/>
          </p:nvPr>
        </p:nvSpPr>
        <p:spPr>
          <a:xfrm>
            <a:off x="152400" y="152400"/>
            <a:ext cx="8382000" cy="762000"/>
          </a:xfrm>
        </p:spPr>
        <p:txBody>
          <a:bodyPr/>
          <a:lstStyle/>
          <a:p>
            <a:r>
              <a:rPr lang="en-US" smtClean="0"/>
              <a:t/>
            </a:r>
            <a:br>
              <a:rPr lang="en-US" smtClean="0"/>
            </a:br>
            <a:r>
              <a:rPr lang="en-US" smtClean="0"/>
              <a:t>Nutrition Monitoring &amp; Evaluation			</a:t>
            </a:r>
          </a:p>
        </p:txBody>
      </p:sp>
    </p:spTree>
    <p:extLst>
      <p:ext uri="{BB962C8B-B14F-4D97-AF65-F5344CB8AC3E}">
        <p14:creationId xmlns:p14="http://schemas.microsoft.com/office/powerpoint/2010/main" val="20627848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F588605-F3D5-4A01-B8DE-92848BF0C3F3}" type="slidenum">
              <a:rPr lang="en-US" smtClean="0">
                <a:solidFill>
                  <a:srgbClr val="717171"/>
                </a:solidFill>
                <a:latin typeface="Tahoma" panose="020B0604030504040204" pitchFamily="34" charset="0"/>
              </a:rPr>
              <a:pPr fontAlgn="base">
                <a:spcBef>
                  <a:spcPct val="0"/>
                </a:spcBef>
                <a:spcAft>
                  <a:spcPct val="0"/>
                </a:spcAft>
              </a:pPr>
              <a:t>47</a:t>
            </a:fld>
            <a:endParaRPr lang="en-US" smtClean="0">
              <a:solidFill>
                <a:srgbClr val="717171"/>
              </a:solidFill>
              <a:latin typeface="Tahoma" panose="020B0604030504040204" pitchFamily="34" charset="0"/>
            </a:endParaRPr>
          </a:p>
        </p:txBody>
      </p:sp>
      <p:sp>
        <p:nvSpPr>
          <p:cNvPr id="56323" name="Text Placeholder 2"/>
          <p:cNvSpPr>
            <a:spLocks noGrp="1"/>
          </p:cNvSpPr>
          <p:nvPr>
            <p:ph type="body" sz="quarter" idx="12"/>
          </p:nvPr>
        </p:nvSpPr>
        <p:spPr>
          <a:xfrm>
            <a:off x="228600" y="914400"/>
            <a:ext cx="8686800" cy="5562600"/>
          </a:xfrm>
        </p:spPr>
        <p:txBody>
          <a:bodyPr/>
          <a:lstStyle/>
          <a:p>
            <a:pPr marL="0" indent="0"/>
            <a:r>
              <a:rPr lang="en-US" sz="2800" dirty="0" smtClean="0">
                <a:solidFill>
                  <a:srgbClr val="D60093"/>
                </a:solidFill>
              </a:rPr>
              <a:t>Measurement and Evaluation of Nutrition Indicators:</a:t>
            </a:r>
          </a:p>
          <a:p>
            <a:pPr marL="457200" lvl="1" indent="0">
              <a:buFont typeface="Arial" panose="020B0604020202020204" pitchFamily="34" charset="0"/>
              <a:buNone/>
            </a:pPr>
            <a:r>
              <a:rPr lang="en-US" dirty="0" smtClean="0">
                <a:solidFill>
                  <a:srgbClr val="D60093"/>
                </a:solidFill>
              </a:rPr>
              <a:t>Nutrition Care Criteria </a:t>
            </a:r>
            <a:r>
              <a:rPr lang="en-US" dirty="0" smtClean="0">
                <a:solidFill>
                  <a:srgbClr val="39683E"/>
                </a:solidFill>
              </a:rPr>
              <a:t>– what it is compared against</a:t>
            </a:r>
          </a:p>
          <a:p>
            <a:pPr marL="0" indent="0"/>
            <a:endParaRPr lang="en-US" sz="2800" dirty="0" smtClean="0"/>
          </a:p>
          <a:p>
            <a:pPr marL="457200" lvl="1" indent="0"/>
            <a:r>
              <a:rPr lang="en-US" sz="2400" dirty="0" smtClean="0">
                <a:solidFill>
                  <a:srgbClr val="39683E"/>
                </a:solidFill>
              </a:rPr>
              <a:t>Nutrition Prescription or Goal</a:t>
            </a:r>
          </a:p>
          <a:p>
            <a:pPr lvl="3" indent="-342900">
              <a:buFont typeface="Courier New" panose="02070309020205020404" pitchFamily="49" charset="0"/>
              <a:buChar char="o"/>
            </a:pPr>
            <a:r>
              <a:rPr lang="en-US" dirty="0" smtClean="0">
                <a:solidFill>
                  <a:srgbClr val="39683E"/>
                </a:solidFill>
              </a:rPr>
              <a:t>Dietary </a:t>
            </a:r>
            <a:r>
              <a:rPr lang="en-US" dirty="0" smtClean="0">
                <a:solidFill>
                  <a:srgbClr val="39683E"/>
                </a:solidFill>
              </a:rPr>
              <a:t>Intervention </a:t>
            </a:r>
          </a:p>
          <a:p>
            <a:pPr lvl="3" indent="-342900">
              <a:buFont typeface="Courier New" panose="02070309020205020404" pitchFamily="49" charset="0"/>
              <a:buChar char="o"/>
            </a:pPr>
            <a:r>
              <a:rPr lang="en-US" dirty="0" smtClean="0">
                <a:solidFill>
                  <a:srgbClr val="39683E"/>
                </a:solidFill>
              </a:rPr>
              <a:t>Behavior change</a:t>
            </a:r>
          </a:p>
          <a:p>
            <a:pPr lvl="3" indent="-342900">
              <a:buFont typeface="Courier New" panose="02070309020205020404" pitchFamily="49" charset="0"/>
              <a:buChar char="o"/>
            </a:pPr>
            <a:endParaRPr lang="en-US" sz="2400" dirty="0" smtClean="0">
              <a:solidFill>
                <a:srgbClr val="39683E"/>
              </a:solidFill>
            </a:endParaRPr>
          </a:p>
          <a:p>
            <a:pPr marL="457200" lvl="1" indent="0"/>
            <a:r>
              <a:rPr lang="en-US" sz="2400" dirty="0" smtClean="0">
                <a:solidFill>
                  <a:srgbClr val="39683E"/>
                </a:solidFill>
              </a:rPr>
              <a:t>Reference Standard: select what is appropriate for intervention or goal</a:t>
            </a:r>
          </a:p>
          <a:p>
            <a:pPr lvl="3" indent="-342900">
              <a:buFont typeface="Courier New" panose="02070309020205020404" pitchFamily="49" charset="0"/>
              <a:buChar char="o"/>
            </a:pPr>
            <a:r>
              <a:rPr lang="en-US" dirty="0" smtClean="0">
                <a:solidFill>
                  <a:srgbClr val="39683E"/>
                </a:solidFill>
              </a:rPr>
              <a:t>National</a:t>
            </a:r>
            <a:endParaRPr lang="en-US" dirty="0" smtClean="0">
              <a:solidFill>
                <a:srgbClr val="39683E"/>
              </a:solidFill>
            </a:endParaRPr>
          </a:p>
          <a:p>
            <a:pPr lvl="3" indent="-342900">
              <a:buFont typeface="Courier New" panose="02070309020205020404" pitchFamily="49" charset="0"/>
              <a:buChar char="o"/>
            </a:pPr>
            <a:r>
              <a:rPr lang="en-US" dirty="0" smtClean="0">
                <a:solidFill>
                  <a:srgbClr val="39683E"/>
                </a:solidFill>
              </a:rPr>
              <a:t>Institutional </a:t>
            </a:r>
          </a:p>
          <a:p>
            <a:pPr lvl="3" indent="-342900">
              <a:buFont typeface="Courier New" panose="02070309020205020404" pitchFamily="49" charset="0"/>
              <a:buChar char="o"/>
            </a:pPr>
            <a:r>
              <a:rPr lang="en-US" dirty="0" smtClean="0">
                <a:solidFill>
                  <a:srgbClr val="39683E"/>
                </a:solidFill>
              </a:rPr>
              <a:t>Regulatory standards</a:t>
            </a:r>
          </a:p>
        </p:txBody>
      </p:sp>
      <p:sp>
        <p:nvSpPr>
          <p:cNvPr id="56324" name="Title 1"/>
          <p:cNvSpPr>
            <a:spLocks noGrp="1"/>
          </p:cNvSpPr>
          <p:nvPr>
            <p:ph type="title"/>
          </p:nvPr>
        </p:nvSpPr>
        <p:spPr/>
        <p:txBody>
          <a:bodyPr/>
          <a:lstStyle/>
          <a:p>
            <a:r>
              <a:rPr lang="en-US" smtClean="0"/>
              <a:t/>
            </a:r>
            <a:br>
              <a:rPr lang="en-US" smtClean="0"/>
            </a:br>
            <a:r>
              <a:rPr lang="en-US" smtClean="0"/>
              <a:t>Nutrition Monitoring &amp; Evaluation			</a:t>
            </a:r>
          </a:p>
        </p:txBody>
      </p:sp>
    </p:spTree>
    <p:extLst>
      <p:ext uri="{BB962C8B-B14F-4D97-AF65-F5344CB8AC3E}">
        <p14:creationId xmlns:p14="http://schemas.microsoft.com/office/powerpoint/2010/main" val="23178942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F861568-6FAF-4A56-9CD9-D7722845C704}" type="slidenum">
              <a:rPr lang="en-US" smtClean="0">
                <a:solidFill>
                  <a:srgbClr val="717171"/>
                </a:solidFill>
                <a:latin typeface="Tahoma" panose="020B0604030504040204" pitchFamily="34" charset="0"/>
              </a:rPr>
              <a:pPr fontAlgn="base">
                <a:spcBef>
                  <a:spcPct val="0"/>
                </a:spcBef>
                <a:spcAft>
                  <a:spcPct val="0"/>
                </a:spcAft>
              </a:pPr>
              <a:t>48</a:t>
            </a:fld>
            <a:endParaRPr lang="en-US" smtClean="0">
              <a:solidFill>
                <a:srgbClr val="717171"/>
              </a:solidFill>
              <a:latin typeface="Tahoma" panose="020B0604030504040204" pitchFamily="34" charset="0"/>
            </a:endParaRPr>
          </a:p>
        </p:txBody>
      </p:sp>
      <p:sp>
        <p:nvSpPr>
          <p:cNvPr id="57347" name="Text Placeholder 2"/>
          <p:cNvSpPr>
            <a:spLocks noGrp="1"/>
          </p:cNvSpPr>
          <p:nvPr>
            <p:ph type="body" sz="quarter" idx="12"/>
          </p:nvPr>
        </p:nvSpPr>
        <p:spPr/>
        <p:txBody>
          <a:bodyPr/>
          <a:lstStyle/>
          <a:p>
            <a:pPr marL="0" indent="0"/>
            <a:r>
              <a:rPr lang="en-US" sz="2800" dirty="0" smtClean="0">
                <a:solidFill>
                  <a:srgbClr val="D60093"/>
                </a:solidFill>
              </a:rPr>
              <a:t>Selection and Interpretation of </a:t>
            </a:r>
          </a:p>
          <a:p>
            <a:pPr marL="0" indent="0"/>
            <a:r>
              <a:rPr lang="en-US" sz="2800" dirty="0" smtClean="0">
                <a:solidFill>
                  <a:srgbClr val="D60093"/>
                </a:solidFill>
              </a:rPr>
              <a:t>			Nutrition Care Indicators:</a:t>
            </a:r>
          </a:p>
          <a:p>
            <a:pPr marL="0" indent="0"/>
            <a:endParaRPr lang="en-US" sz="2800" dirty="0" smtClean="0">
              <a:solidFill>
                <a:srgbClr val="FFFF00"/>
              </a:solidFill>
            </a:endParaRPr>
          </a:p>
          <a:p>
            <a:pPr marL="0" indent="0"/>
            <a:r>
              <a:rPr lang="en-US" sz="2800" dirty="0" smtClean="0"/>
              <a:t>Primary factors that influence the selection, measurement, and interpretation of individual nutrition care outcomes:</a:t>
            </a:r>
          </a:p>
          <a:p>
            <a:pPr marL="0" indent="0"/>
            <a:endParaRPr lang="en-US" sz="2800" dirty="0" smtClean="0">
              <a:solidFill>
                <a:srgbClr val="FFFF00"/>
              </a:solidFill>
            </a:endParaRPr>
          </a:p>
          <a:p>
            <a:pPr marL="915988" lvl="1" indent="-457200"/>
            <a:r>
              <a:rPr lang="en-US" sz="2400" dirty="0" smtClean="0">
                <a:solidFill>
                  <a:srgbClr val="39683E"/>
                </a:solidFill>
              </a:rPr>
              <a:t>Practice setting</a:t>
            </a:r>
          </a:p>
          <a:p>
            <a:pPr marL="915988" lvl="1" indent="-457200"/>
            <a:endParaRPr lang="en-US" sz="2400" dirty="0" smtClean="0">
              <a:solidFill>
                <a:srgbClr val="39683E"/>
              </a:solidFill>
            </a:endParaRPr>
          </a:p>
          <a:p>
            <a:pPr marL="915988" lvl="1" indent="-457200"/>
            <a:r>
              <a:rPr lang="en-US" sz="2400" dirty="0" smtClean="0">
                <a:solidFill>
                  <a:srgbClr val="39683E"/>
                </a:solidFill>
              </a:rPr>
              <a:t>Age of patient</a:t>
            </a:r>
          </a:p>
          <a:p>
            <a:pPr marL="915988" lvl="1" indent="-457200">
              <a:buFont typeface="Arial" panose="020B0604020202020204" pitchFamily="34" charset="0"/>
              <a:buNone/>
            </a:pPr>
            <a:endParaRPr lang="en-US" sz="2400" dirty="0" smtClean="0">
              <a:solidFill>
                <a:srgbClr val="39683E"/>
              </a:solidFill>
            </a:endParaRPr>
          </a:p>
          <a:p>
            <a:pPr marL="915988" lvl="1" indent="-457200"/>
            <a:r>
              <a:rPr lang="en-US" sz="2400" dirty="0" smtClean="0">
                <a:solidFill>
                  <a:srgbClr val="39683E"/>
                </a:solidFill>
              </a:rPr>
              <a:t>Disease state and severity </a:t>
            </a:r>
          </a:p>
        </p:txBody>
      </p:sp>
      <p:sp>
        <p:nvSpPr>
          <p:cNvPr id="57348" name="Title 1"/>
          <p:cNvSpPr>
            <a:spLocks noGrp="1"/>
          </p:cNvSpPr>
          <p:nvPr>
            <p:ph type="title"/>
          </p:nvPr>
        </p:nvSpPr>
        <p:spPr/>
        <p:txBody>
          <a:bodyPr/>
          <a:lstStyle/>
          <a:p>
            <a:r>
              <a:rPr lang="en-US" smtClean="0"/>
              <a:t/>
            </a:r>
            <a:br>
              <a:rPr lang="en-US" smtClean="0"/>
            </a:br>
            <a:r>
              <a:rPr lang="en-US" smtClean="0"/>
              <a:t>Nutrition Monitoring &amp; Evaluation			</a:t>
            </a:r>
          </a:p>
        </p:txBody>
      </p:sp>
    </p:spTree>
    <p:extLst>
      <p:ext uri="{BB962C8B-B14F-4D97-AF65-F5344CB8AC3E}">
        <p14:creationId xmlns:p14="http://schemas.microsoft.com/office/powerpoint/2010/main" val="31304382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EF68997-FDC1-4D11-AB59-2FE2C866A329}" type="slidenum">
              <a:rPr lang="en-US" smtClean="0">
                <a:solidFill>
                  <a:srgbClr val="717171"/>
                </a:solidFill>
                <a:latin typeface="Tahoma" panose="020B0604030504040204" pitchFamily="34" charset="0"/>
              </a:rPr>
              <a:pPr fontAlgn="base">
                <a:spcBef>
                  <a:spcPct val="0"/>
                </a:spcBef>
                <a:spcAft>
                  <a:spcPct val="0"/>
                </a:spcAft>
              </a:pPr>
              <a:t>49</a:t>
            </a:fld>
            <a:endParaRPr lang="en-US" smtClean="0">
              <a:solidFill>
                <a:srgbClr val="717171"/>
              </a:solidFill>
              <a:latin typeface="Tahoma" panose="020B0604030504040204" pitchFamily="34" charset="0"/>
            </a:endParaRPr>
          </a:p>
        </p:txBody>
      </p:sp>
      <p:sp>
        <p:nvSpPr>
          <p:cNvPr id="58371" name="Text Placeholder 2"/>
          <p:cNvSpPr>
            <a:spLocks noGrp="1"/>
          </p:cNvSpPr>
          <p:nvPr>
            <p:ph type="body" sz="quarter" idx="12"/>
          </p:nvPr>
        </p:nvSpPr>
        <p:spPr/>
        <p:txBody>
          <a:bodyPr/>
          <a:lstStyle/>
          <a:p>
            <a:pPr marL="0" indent="0"/>
            <a:r>
              <a:rPr lang="en-US" sz="2800" dirty="0" smtClean="0">
                <a:solidFill>
                  <a:srgbClr val="D60093"/>
                </a:solidFill>
              </a:rPr>
              <a:t>Reference Sheets</a:t>
            </a:r>
          </a:p>
          <a:p>
            <a:pPr marL="0" indent="0"/>
            <a:r>
              <a:rPr lang="en-US" sz="2000" dirty="0" smtClean="0"/>
              <a:t>These reference sheets are combined with the nutrition assessment reference sheets and contain these eight components:</a:t>
            </a:r>
          </a:p>
          <a:p>
            <a:pPr marL="0" indent="0"/>
            <a:endParaRPr lang="en-US" sz="2000" dirty="0" smtClean="0"/>
          </a:p>
          <a:p>
            <a:pPr lvl="1"/>
            <a:r>
              <a:rPr lang="en-US" sz="2000" b="1" dirty="0" smtClean="0">
                <a:solidFill>
                  <a:srgbClr val="39683E"/>
                </a:solidFill>
              </a:rPr>
              <a:t>Definition</a:t>
            </a:r>
            <a:r>
              <a:rPr lang="en-US" sz="2000" dirty="0" smtClean="0">
                <a:solidFill>
                  <a:srgbClr val="39683E"/>
                </a:solidFill>
              </a:rPr>
              <a:t> of the nutrition assessment and nutrition monitoring and evaluation term</a:t>
            </a:r>
          </a:p>
          <a:p>
            <a:pPr lvl="1"/>
            <a:r>
              <a:rPr lang="en-US" sz="2000" dirty="0" smtClean="0">
                <a:solidFill>
                  <a:srgbClr val="39683E"/>
                </a:solidFill>
              </a:rPr>
              <a:t>The nutrition assessment and nutrition monitoring and evaluation </a:t>
            </a:r>
            <a:r>
              <a:rPr lang="en-US" sz="2000" b="1" dirty="0" smtClean="0">
                <a:solidFill>
                  <a:srgbClr val="39683E"/>
                </a:solidFill>
              </a:rPr>
              <a:t>indicators</a:t>
            </a:r>
          </a:p>
          <a:p>
            <a:pPr lvl="1"/>
            <a:r>
              <a:rPr lang="en-US" sz="2000" b="1" dirty="0" smtClean="0">
                <a:solidFill>
                  <a:srgbClr val="39683E"/>
                </a:solidFill>
              </a:rPr>
              <a:t>Measurement method or data sources </a:t>
            </a:r>
            <a:r>
              <a:rPr lang="en-US" sz="2000" dirty="0" smtClean="0">
                <a:solidFill>
                  <a:srgbClr val="39683E"/>
                </a:solidFill>
              </a:rPr>
              <a:t>recommended</a:t>
            </a:r>
          </a:p>
          <a:p>
            <a:pPr lvl="1"/>
            <a:r>
              <a:rPr lang="en-US" sz="2000" dirty="0" smtClean="0">
                <a:solidFill>
                  <a:srgbClr val="39683E"/>
                </a:solidFill>
              </a:rPr>
              <a:t>The </a:t>
            </a:r>
            <a:r>
              <a:rPr lang="en-US" sz="2000" b="1" dirty="0" smtClean="0">
                <a:solidFill>
                  <a:srgbClr val="39683E"/>
                </a:solidFill>
              </a:rPr>
              <a:t>nutrition interventions </a:t>
            </a:r>
            <a:r>
              <a:rPr lang="en-US" sz="2000" dirty="0" smtClean="0">
                <a:solidFill>
                  <a:srgbClr val="39683E"/>
                </a:solidFill>
              </a:rPr>
              <a:t>with which the nutrition assessment and nutrition monitoring and evaluation data are used</a:t>
            </a:r>
          </a:p>
          <a:p>
            <a:pPr lvl="1"/>
            <a:r>
              <a:rPr lang="en-US" sz="2000" dirty="0" smtClean="0">
                <a:solidFill>
                  <a:srgbClr val="39683E"/>
                </a:solidFill>
              </a:rPr>
              <a:t>The </a:t>
            </a:r>
            <a:r>
              <a:rPr lang="en-US" sz="2000" b="1" dirty="0" smtClean="0">
                <a:solidFill>
                  <a:srgbClr val="39683E"/>
                </a:solidFill>
              </a:rPr>
              <a:t>nutrition diagnoses </a:t>
            </a:r>
            <a:r>
              <a:rPr lang="en-US" sz="2000" dirty="0" smtClean="0">
                <a:solidFill>
                  <a:srgbClr val="39683E"/>
                </a:solidFill>
              </a:rPr>
              <a:t>with which the nutrition assessment and nutrition monitoring  and evaluation data are used</a:t>
            </a:r>
          </a:p>
          <a:p>
            <a:pPr lvl="1"/>
            <a:r>
              <a:rPr lang="en-US" sz="2000" dirty="0" smtClean="0">
                <a:solidFill>
                  <a:srgbClr val="39683E"/>
                </a:solidFill>
              </a:rPr>
              <a:t>The </a:t>
            </a:r>
            <a:r>
              <a:rPr lang="en-US" sz="2000" b="1" dirty="0" smtClean="0">
                <a:solidFill>
                  <a:srgbClr val="39683E"/>
                </a:solidFill>
              </a:rPr>
              <a:t>criteria</a:t>
            </a:r>
            <a:r>
              <a:rPr lang="en-US" sz="2000" dirty="0" smtClean="0">
                <a:solidFill>
                  <a:srgbClr val="39683E"/>
                </a:solidFill>
              </a:rPr>
              <a:t> for evaluation</a:t>
            </a:r>
          </a:p>
          <a:p>
            <a:pPr lvl="1"/>
            <a:r>
              <a:rPr lang="en-US" sz="2000" dirty="0" smtClean="0">
                <a:solidFill>
                  <a:srgbClr val="39683E"/>
                </a:solidFill>
              </a:rPr>
              <a:t>The patient/client nutrition assessment and nutrition monitoring and evaluation </a:t>
            </a:r>
            <a:r>
              <a:rPr lang="en-US" sz="2000" b="1" dirty="0" smtClean="0">
                <a:solidFill>
                  <a:srgbClr val="39683E"/>
                </a:solidFill>
              </a:rPr>
              <a:t>documentation example</a:t>
            </a:r>
          </a:p>
          <a:p>
            <a:pPr lvl="1"/>
            <a:r>
              <a:rPr lang="en-US" sz="2000" b="1" dirty="0" smtClean="0">
                <a:solidFill>
                  <a:srgbClr val="39683E"/>
                </a:solidFill>
              </a:rPr>
              <a:t>References</a:t>
            </a:r>
          </a:p>
        </p:txBody>
      </p:sp>
      <p:sp>
        <p:nvSpPr>
          <p:cNvPr id="58372" name="Title 1"/>
          <p:cNvSpPr>
            <a:spLocks noGrp="1"/>
          </p:cNvSpPr>
          <p:nvPr>
            <p:ph type="title"/>
          </p:nvPr>
        </p:nvSpPr>
        <p:spPr/>
        <p:txBody>
          <a:bodyPr/>
          <a:lstStyle/>
          <a:p>
            <a:r>
              <a:rPr lang="en-US" smtClean="0"/>
              <a:t/>
            </a:r>
            <a:br>
              <a:rPr lang="en-US" smtClean="0"/>
            </a:br>
            <a:r>
              <a:rPr lang="en-US" smtClean="0"/>
              <a:t>Nutrition Monitoring &amp; Evaluation</a:t>
            </a:r>
            <a:r>
              <a:rPr lang="en-US" smtClean="0">
                <a:solidFill>
                  <a:srgbClr val="FFFF00"/>
                </a:solidFill>
              </a:rPr>
              <a:t>	</a:t>
            </a:r>
            <a:r>
              <a:rPr lang="en-US" smtClean="0"/>
              <a:t>		</a:t>
            </a:r>
          </a:p>
        </p:txBody>
      </p:sp>
    </p:spTree>
    <p:extLst>
      <p:ext uri="{BB962C8B-B14F-4D97-AF65-F5344CB8AC3E}">
        <p14:creationId xmlns:p14="http://schemas.microsoft.com/office/powerpoint/2010/main" val="37062134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3172BEC-FD44-441D-90C4-8CF61F759920}" type="slidenum">
              <a:rPr lang="en-US" smtClean="0">
                <a:solidFill>
                  <a:srgbClr val="717171"/>
                </a:solidFill>
                <a:latin typeface="Tahoma" panose="020B0604030504040204" pitchFamily="34" charset="0"/>
              </a:rPr>
              <a:pPr fontAlgn="base">
                <a:spcBef>
                  <a:spcPct val="0"/>
                </a:spcBef>
                <a:spcAft>
                  <a:spcPct val="0"/>
                </a:spcAft>
              </a:pPr>
              <a:t>5</a:t>
            </a:fld>
            <a:endParaRPr lang="en-US" smtClean="0">
              <a:solidFill>
                <a:srgbClr val="717171"/>
              </a:solidFill>
              <a:latin typeface="Tahoma" panose="020B0604030504040204" pitchFamily="34" charset="0"/>
            </a:endParaRPr>
          </a:p>
        </p:txBody>
      </p:sp>
      <p:sp>
        <p:nvSpPr>
          <p:cNvPr id="13315" name="Text Placeholder 2"/>
          <p:cNvSpPr txBox="1">
            <a:spLocks/>
          </p:cNvSpPr>
          <p:nvPr/>
        </p:nvSpPr>
        <p:spPr bwMode="auto">
          <a:xfrm>
            <a:off x="228600" y="304800"/>
            <a:ext cx="8686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None/>
            </a:pPr>
            <a:r>
              <a:rPr lang="en-US" sz="3200" dirty="0">
                <a:solidFill>
                  <a:schemeClr val="bg1"/>
                </a:solidFill>
                <a:latin typeface="Tahoma" panose="020B0604030504040204" pitchFamily="34" charset="0"/>
                <a:cs typeface="Tahoma" panose="020B0604030504040204" pitchFamily="34" charset="0"/>
              </a:rPr>
              <a:t>Step 1: </a:t>
            </a:r>
            <a:r>
              <a:rPr lang="en-US" sz="3200" dirty="0">
                <a:solidFill>
                  <a:srgbClr val="D60093"/>
                </a:solidFill>
                <a:latin typeface="Tahoma" panose="020B0604030504040204" pitchFamily="34" charset="0"/>
                <a:cs typeface="Tahoma" panose="020B0604030504040204" pitchFamily="34" charset="0"/>
              </a:rPr>
              <a:t>Nutrition Assessment</a:t>
            </a:r>
          </a:p>
        </p:txBody>
      </p:sp>
      <p:sp>
        <p:nvSpPr>
          <p:cNvPr id="13316" name="Text Placeholder 5"/>
          <p:cNvSpPr>
            <a:spLocks noGrp="1"/>
          </p:cNvSpPr>
          <p:nvPr>
            <p:ph type="body" sz="quarter" idx="12"/>
          </p:nvPr>
        </p:nvSpPr>
        <p:spPr/>
        <p:txBody>
          <a:bodyPr/>
          <a:lstStyle/>
          <a:p>
            <a:pPr marL="0" indent="0"/>
            <a:r>
              <a:rPr lang="en-US" b="1" dirty="0" smtClean="0"/>
              <a:t>Nutrition Assessment (NA)</a:t>
            </a:r>
          </a:p>
          <a:p>
            <a:pPr marL="0" indent="0">
              <a:buFont typeface="Arial" panose="020B0604020202020204" pitchFamily="34" charset="0"/>
              <a:buChar char="•"/>
            </a:pPr>
            <a:r>
              <a:rPr lang="en-US" dirty="0" smtClean="0"/>
              <a:t>Obtain adequate information in order to identify nutrition-related problems</a:t>
            </a:r>
          </a:p>
          <a:p>
            <a:pPr marL="0" indent="0">
              <a:buFont typeface="Arial" panose="020B0604020202020204" pitchFamily="34" charset="0"/>
              <a:buChar char="•"/>
            </a:pPr>
            <a:r>
              <a:rPr lang="en-US" dirty="0" smtClean="0"/>
              <a:t>Systematic process of</a:t>
            </a:r>
          </a:p>
          <a:p>
            <a:pPr lvl="2"/>
            <a:r>
              <a:rPr lang="en-US" dirty="0" smtClean="0"/>
              <a:t>Obtaining</a:t>
            </a:r>
          </a:p>
          <a:p>
            <a:pPr lvl="2"/>
            <a:r>
              <a:rPr lang="en-US" dirty="0" smtClean="0"/>
              <a:t>Verifying and</a:t>
            </a:r>
          </a:p>
          <a:p>
            <a:pPr lvl="2"/>
            <a:r>
              <a:rPr lang="en-US" dirty="0" smtClean="0"/>
              <a:t>Interpreting the data</a:t>
            </a:r>
          </a:p>
          <a:p>
            <a:pPr marL="0" indent="0">
              <a:buFont typeface="Arial" panose="020B0604020202020204" pitchFamily="34" charset="0"/>
              <a:buChar char="•"/>
            </a:pPr>
            <a:r>
              <a:rPr lang="en-US" dirty="0" smtClean="0"/>
              <a:t>Make decisions about the nature and cause of nutrition related problems</a:t>
            </a:r>
          </a:p>
          <a:p>
            <a:pPr marL="0" indent="0">
              <a:buFont typeface="Arial" panose="020B0604020202020204" pitchFamily="34" charset="0"/>
              <a:buChar char="•"/>
            </a:pPr>
            <a:r>
              <a:rPr lang="en-US" i="1" dirty="0" smtClean="0"/>
              <a:t>Re-assessment at subsequent encounters addresses Monitoring and Evaluation parameters</a:t>
            </a:r>
            <a:endParaRPr lang="en-US" dirty="0" smtClean="0"/>
          </a:p>
        </p:txBody>
      </p:sp>
    </p:spTree>
    <p:extLst>
      <p:ext uri="{BB962C8B-B14F-4D97-AF65-F5344CB8AC3E}">
        <p14:creationId xmlns:p14="http://schemas.microsoft.com/office/powerpoint/2010/main" val="42464455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3AEB3BC-6775-499C-BDD2-77ED03EEC9EC}" type="slidenum">
              <a:rPr lang="en-US" smtClean="0">
                <a:solidFill>
                  <a:srgbClr val="717171"/>
                </a:solidFill>
                <a:latin typeface="Tahoma" panose="020B0604030504040204" pitchFamily="34" charset="0"/>
              </a:rPr>
              <a:pPr fontAlgn="base">
                <a:spcBef>
                  <a:spcPct val="0"/>
                </a:spcBef>
                <a:spcAft>
                  <a:spcPct val="0"/>
                </a:spcAft>
              </a:pPr>
              <a:t>50</a:t>
            </a:fld>
            <a:endParaRPr lang="en-US" smtClean="0">
              <a:solidFill>
                <a:srgbClr val="717171"/>
              </a:solidFill>
              <a:latin typeface="Tahoma" panose="020B0604030504040204" pitchFamily="34" charset="0"/>
            </a:endParaRPr>
          </a:p>
        </p:txBody>
      </p:sp>
      <p:sp>
        <p:nvSpPr>
          <p:cNvPr id="59395" name="Text Placeholder 2"/>
          <p:cNvSpPr>
            <a:spLocks noGrp="1"/>
          </p:cNvSpPr>
          <p:nvPr>
            <p:ph type="body" sz="quarter" idx="12"/>
          </p:nvPr>
        </p:nvSpPr>
        <p:spPr>
          <a:xfrm>
            <a:off x="251637" y="863009"/>
            <a:ext cx="8686800" cy="5410200"/>
          </a:xfrm>
        </p:spPr>
        <p:txBody>
          <a:bodyPr/>
          <a:lstStyle/>
          <a:p>
            <a:pPr marL="0" indent="0"/>
            <a:r>
              <a:rPr lang="en-US" sz="2800" b="1" u="sng" dirty="0" smtClean="0">
                <a:solidFill>
                  <a:srgbClr val="D60093"/>
                </a:solidFill>
              </a:rPr>
              <a:t>Documentation</a:t>
            </a:r>
          </a:p>
          <a:p>
            <a:pPr marL="0" indent="0"/>
            <a:r>
              <a:rPr lang="en-US" sz="2400" dirty="0" smtClean="0"/>
              <a:t>Quality documentation for nutrition monitoring and evaluation includes the following:</a:t>
            </a:r>
          </a:p>
          <a:p>
            <a:pPr marL="0" indent="0"/>
            <a:endParaRPr lang="en-US" sz="1000" dirty="0" smtClean="0"/>
          </a:p>
          <a:p>
            <a:pPr lvl="1"/>
            <a:r>
              <a:rPr lang="en-US" sz="2000" dirty="0" smtClean="0">
                <a:solidFill>
                  <a:srgbClr val="39683E"/>
                </a:solidFill>
              </a:rPr>
              <a:t>Date and time</a:t>
            </a:r>
          </a:p>
          <a:p>
            <a:pPr lvl="1"/>
            <a:endParaRPr lang="en-US" sz="2000" dirty="0" smtClean="0">
              <a:solidFill>
                <a:srgbClr val="39683E"/>
              </a:solidFill>
            </a:endParaRPr>
          </a:p>
          <a:p>
            <a:pPr lvl="1"/>
            <a:r>
              <a:rPr lang="en-US" sz="2000" dirty="0" smtClean="0">
                <a:solidFill>
                  <a:srgbClr val="39683E"/>
                </a:solidFill>
              </a:rPr>
              <a:t>Indicators measured, results, and the method for obtaining the measurement</a:t>
            </a:r>
          </a:p>
          <a:p>
            <a:pPr lvl="1"/>
            <a:endParaRPr lang="en-US" sz="2000" dirty="0" smtClean="0">
              <a:solidFill>
                <a:srgbClr val="39683E"/>
              </a:solidFill>
            </a:endParaRPr>
          </a:p>
          <a:p>
            <a:pPr lvl="1"/>
            <a:r>
              <a:rPr lang="en-US" sz="2000" dirty="0" smtClean="0">
                <a:solidFill>
                  <a:srgbClr val="39683E"/>
                </a:solidFill>
              </a:rPr>
              <a:t>Criteria to which the indicator is compared (nutrition prescription/goal or a reference standard)</a:t>
            </a:r>
          </a:p>
          <a:p>
            <a:pPr lvl="1"/>
            <a:endParaRPr lang="en-US" sz="2000" dirty="0" smtClean="0">
              <a:solidFill>
                <a:srgbClr val="39683E"/>
              </a:solidFill>
            </a:endParaRPr>
          </a:p>
          <a:p>
            <a:pPr lvl="1"/>
            <a:r>
              <a:rPr lang="en-US" sz="2000" dirty="0" smtClean="0">
                <a:solidFill>
                  <a:srgbClr val="39683E"/>
                </a:solidFill>
              </a:rPr>
              <a:t>Factors facilitating or hampering progress</a:t>
            </a:r>
          </a:p>
          <a:p>
            <a:pPr lvl="1"/>
            <a:endParaRPr lang="en-US" sz="2000" dirty="0" smtClean="0">
              <a:solidFill>
                <a:srgbClr val="39683E"/>
              </a:solidFill>
            </a:endParaRPr>
          </a:p>
          <a:p>
            <a:pPr lvl="1"/>
            <a:r>
              <a:rPr lang="en-US" sz="2000" dirty="0" smtClean="0">
                <a:solidFill>
                  <a:srgbClr val="39683E"/>
                </a:solidFill>
              </a:rPr>
              <a:t>Other positive or negative outcomes</a:t>
            </a:r>
          </a:p>
          <a:p>
            <a:pPr lvl="1"/>
            <a:endParaRPr lang="en-US" sz="2000" dirty="0" smtClean="0">
              <a:solidFill>
                <a:srgbClr val="39683E"/>
              </a:solidFill>
            </a:endParaRPr>
          </a:p>
          <a:p>
            <a:pPr lvl="1"/>
            <a:r>
              <a:rPr lang="en-US" sz="2000" dirty="0" smtClean="0">
                <a:solidFill>
                  <a:srgbClr val="39683E"/>
                </a:solidFill>
              </a:rPr>
              <a:t>Future plans for nutrition care, nutrition monitoring, and follow-up or discharge</a:t>
            </a:r>
          </a:p>
          <a:p>
            <a:pPr marL="0" indent="0"/>
            <a:r>
              <a:rPr lang="en-US" sz="2800" dirty="0" smtClean="0">
                <a:solidFill>
                  <a:srgbClr val="FFFF00"/>
                </a:solidFill>
              </a:rPr>
              <a:t> </a:t>
            </a:r>
          </a:p>
          <a:p>
            <a:pPr marL="0" indent="0"/>
            <a:endParaRPr lang="en-US" sz="2800" dirty="0" smtClean="0">
              <a:solidFill>
                <a:srgbClr val="FFFF00"/>
              </a:solidFill>
            </a:endParaRPr>
          </a:p>
        </p:txBody>
      </p:sp>
      <p:sp>
        <p:nvSpPr>
          <p:cNvPr id="59396" name="Title 1"/>
          <p:cNvSpPr>
            <a:spLocks noGrp="1"/>
          </p:cNvSpPr>
          <p:nvPr>
            <p:ph type="title"/>
          </p:nvPr>
        </p:nvSpPr>
        <p:spPr/>
        <p:txBody>
          <a:bodyPr/>
          <a:lstStyle/>
          <a:p>
            <a:r>
              <a:rPr lang="en-US" smtClean="0"/>
              <a:t/>
            </a:r>
            <a:br>
              <a:rPr lang="en-US" smtClean="0"/>
            </a:br>
            <a:r>
              <a:rPr lang="en-US" smtClean="0"/>
              <a:t>Nutrition Monitoring &amp; Evaluation</a:t>
            </a:r>
            <a:r>
              <a:rPr lang="en-US" smtClean="0">
                <a:solidFill>
                  <a:srgbClr val="FFFF00"/>
                </a:solidFill>
              </a:rPr>
              <a:t>	</a:t>
            </a:r>
            <a:r>
              <a:rPr lang="en-US" smtClean="0"/>
              <a:t>		</a:t>
            </a:r>
          </a:p>
        </p:txBody>
      </p:sp>
    </p:spTree>
    <p:extLst>
      <p:ext uri="{BB962C8B-B14F-4D97-AF65-F5344CB8AC3E}">
        <p14:creationId xmlns:p14="http://schemas.microsoft.com/office/powerpoint/2010/main" val="24667446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smtClean="0"/>
              <a:t>Nutrition Monitoring &amp; Evaluation</a:t>
            </a:r>
          </a:p>
        </p:txBody>
      </p:sp>
      <p:sp>
        <p:nvSpPr>
          <p:cNvPr id="60419"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37CD44C-63F2-4AAC-92DC-8D463ADCD8CA}" type="slidenum">
              <a:rPr lang="en-US" smtClean="0">
                <a:solidFill>
                  <a:srgbClr val="717171"/>
                </a:solidFill>
                <a:latin typeface="Tahoma" panose="020B0604030504040204" pitchFamily="34" charset="0"/>
              </a:rPr>
              <a:pPr fontAlgn="base">
                <a:spcBef>
                  <a:spcPct val="0"/>
                </a:spcBef>
                <a:spcAft>
                  <a:spcPct val="0"/>
                </a:spcAft>
              </a:pPr>
              <a:t>51</a:t>
            </a:fld>
            <a:endParaRPr lang="en-US" smtClean="0">
              <a:solidFill>
                <a:srgbClr val="717171"/>
              </a:solidFill>
              <a:latin typeface="Tahoma" panose="020B0604030504040204" pitchFamily="34" charset="0"/>
            </a:endParaRPr>
          </a:p>
        </p:txBody>
      </p:sp>
      <p:sp>
        <p:nvSpPr>
          <p:cNvPr id="60420" name="Text Placeholder 2"/>
          <p:cNvSpPr>
            <a:spLocks noGrp="1"/>
          </p:cNvSpPr>
          <p:nvPr>
            <p:ph type="body" sz="quarter" idx="12"/>
          </p:nvPr>
        </p:nvSpPr>
        <p:spPr/>
        <p:txBody>
          <a:bodyPr/>
          <a:lstStyle/>
          <a:p>
            <a:pPr marL="0" indent="0"/>
            <a:r>
              <a:rPr lang="en-US" sz="2800" b="1" u="sng" dirty="0" smtClean="0">
                <a:solidFill>
                  <a:srgbClr val="D60093"/>
                </a:solidFill>
              </a:rPr>
              <a:t>Data Sources and Tools</a:t>
            </a:r>
          </a:p>
          <a:p>
            <a:pPr marL="0" indent="0"/>
            <a:endParaRPr lang="en-US" sz="2800" b="1" u="sng" dirty="0" smtClean="0">
              <a:solidFill>
                <a:srgbClr val="FFFF00"/>
              </a:solidFill>
            </a:endParaRPr>
          </a:p>
          <a:p>
            <a:pPr marL="0" indent="0"/>
            <a:r>
              <a:rPr lang="en-US" sz="2400" dirty="0" smtClean="0"/>
              <a:t>To monitor and evaluate a patient/client’s progress, the following tools may be used:</a:t>
            </a:r>
          </a:p>
          <a:p>
            <a:pPr marL="0" indent="0"/>
            <a:endParaRPr lang="en-US" sz="1000" dirty="0" smtClean="0"/>
          </a:p>
          <a:p>
            <a:pPr lvl="1"/>
            <a:r>
              <a:rPr lang="en-US" sz="2400" dirty="0" smtClean="0">
                <a:solidFill>
                  <a:srgbClr val="39683E"/>
                </a:solidFill>
              </a:rPr>
              <a:t>Patient/client questionnaires</a:t>
            </a:r>
          </a:p>
          <a:p>
            <a:pPr lvl="1"/>
            <a:r>
              <a:rPr lang="en-US" sz="2400" dirty="0" smtClean="0">
                <a:solidFill>
                  <a:srgbClr val="39683E"/>
                </a:solidFill>
              </a:rPr>
              <a:t>Surveys</a:t>
            </a:r>
          </a:p>
          <a:p>
            <a:pPr lvl="1"/>
            <a:r>
              <a:rPr lang="en-US" sz="2400" dirty="0" smtClean="0">
                <a:solidFill>
                  <a:srgbClr val="39683E"/>
                </a:solidFill>
              </a:rPr>
              <a:t>Pretests and posttests</a:t>
            </a:r>
          </a:p>
          <a:p>
            <a:pPr lvl="1"/>
            <a:r>
              <a:rPr lang="en-US" sz="2400" dirty="0" smtClean="0">
                <a:solidFill>
                  <a:srgbClr val="39683E"/>
                </a:solidFill>
              </a:rPr>
              <a:t>Patient/client/family member interviews</a:t>
            </a:r>
          </a:p>
          <a:p>
            <a:pPr lvl="1"/>
            <a:r>
              <a:rPr lang="en-US" sz="2400" dirty="0" smtClean="0">
                <a:solidFill>
                  <a:srgbClr val="39683E"/>
                </a:solidFill>
              </a:rPr>
              <a:t>Anthropometric measurements</a:t>
            </a:r>
          </a:p>
          <a:p>
            <a:pPr lvl="1"/>
            <a:r>
              <a:rPr lang="en-US" sz="2400" dirty="0" smtClean="0">
                <a:solidFill>
                  <a:srgbClr val="39683E"/>
                </a:solidFill>
              </a:rPr>
              <a:t>Biochemical and medical test results</a:t>
            </a:r>
          </a:p>
          <a:p>
            <a:pPr lvl="1"/>
            <a:r>
              <a:rPr lang="en-US" sz="2400" dirty="0" smtClean="0">
                <a:solidFill>
                  <a:srgbClr val="39683E"/>
                </a:solidFill>
              </a:rPr>
              <a:t>Food and nutrition intake tools</a:t>
            </a:r>
          </a:p>
        </p:txBody>
      </p:sp>
    </p:spTree>
    <p:extLst>
      <p:ext uri="{BB962C8B-B14F-4D97-AF65-F5344CB8AC3E}">
        <p14:creationId xmlns:p14="http://schemas.microsoft.com/office/powerpoint/2010/main" val="37933147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5F3E260-0DBB-443B-A341-4CE5846C9779}" type="slidenum">
              <a:rPr lang="en-US" smtClean="0">
                <a:solidFill>
                  <a:srgbClr val="717171"/>
                </a:solidFill>
                <a:latin typeface="Tahoma" panose="020B0604030504040204" pitchFamily="34" charset="0"/>
              </a:rPr>
              <a:pPr fontAlgn="base">
                <a:spcBef>
                  <a:spcPct val="0"/>
                </a:spcBef>
                <a:spcAft>
                  <a:spcPct val="0"/>
                </a:spcAft>
              </a:pPr>
              <a:t>52</a:t>
            </a:fld>
            <a:endParaRPr lang="en-US" smtClean="0">
              <a:solidFill>
                <a:srgbClr val="717171"/>
              </a:solidFill>
              <a:latin typeface="Tahoma" panose="020B0604030504040204" pitchFamily="34" charset="0"/>
            </a:endParaRPr>
          </a:p>
        </p:txBody>
      </p:sp>
      <p:sp>
        <p:nvSpPr>
          <p:cNvPr id="61443" name="Text Placeholder 2"/>
          <p:cNvSpPr>
            <a:spLocks noGrp="1"/>
          </p:cNvSpPr>
          <p:nvPr>
            <p:ph type="body" sz="quarter" idx="12"/>
          </p:nvPr>
        </p:nvSpPr>
        <p:spPr/>
        <p:txBody>
          <a:bodyPr/>
          <a:lstStyle/>
          <a:p>
            <a:pPr marL="0" indent="0"/>
            <a:r>
              <a:rPr lang="en-US" sz="2800" b="1" u="sng" dirty="0" smtClean="0">
                <a:solidFill>
                  <a:srgbClr val="D60093"/>
                </a:solidFill>
              </a:rPr>
              <a:t>Nutrition Care Outcome Management System</a:t>
            </a:r>
          </a:p>
          <a:p>
            <a:pPr marL="0" indent="0"/>
            <a:r>
              <a:rPr lang="en-US" sz="2400" dirty="0" smtClean="0"/>
              <a:t>Potential benefits of aggregate nutrition care indicator data include the following:</a:t>
            </a:r>
          </a:p>
          <a:p>
            <a:pPr marL="0" indent="0"/>
            <a:endParaRPr lang="en-US" sz="1000" dirty="0" smtClean="0"/>
          </a:p>
          <a:p>
            <a:pPr lvl="1"/>
            <a:r>
              <a:rPr lang="en-US" sz="2400" dirty="0" smtClean="0">
                <a:solidFill>
                  <a:srgbClr val="39683E"/>
                </a:solidFill>
              </a:rPr>
              <a:t>Provide for process improvement and foster understanding of what works and what does not</a:t>
            </a:r>
          </a:p>
          <a:p>
            <a:pPr lvl="1"/>
            <a:r>
              <a:rPr lang="en-US" sz="2400" dirty="0" smtClean="0">
                <a:solidFill>
                  <a:srgbClr val="39683E"/>
                </a:solidFill>
              </a:rPr>
              <a:t>Can be used for outcomes measurement studies and quality improvement initiatives</a:t>
            </a:r>
          </a:p>
          <a:p>
            <a:pPr lvl="1"/>
            <a:r>
              <a:rPr lang="en-US" sz="2400" dirty="0" smtClean="0">
                <a:solidFill>
                  <a:srgbClr val="39683E"/>
                </a:solidFill>
              </a:rPr>
              <a:t>Link care processes and resource utilization</a:t>
            </a:r>
          </a:p>
          <a:p>
            <a:pPr lvl="1"/>
            <a:r>
              <a:rPr lang="en-US" sz="2400" dirty="0" smtClean="0">
                <a:solidFill>
                  <a:srgbClr val="39683E"/>
                </a:solidFill>
              </a:rPr>
              <a:t>Give an opportunity to identify and analyze causes of less than optimal performance and outcomes</a:t>
            </a:r>
          </a:p>
          <a:p>
            <a:pPr lvl="1"/>
            <a:r>
              <a:rPr lang="en-US" sz="2400" dirty="0" smtClean="0">
                <a:solidFill>
                  <a:srgbClr val="39683E"/>
                </a:solidFill>
              </a:rPr>
              <a:t>Define information for inclusion in centralized data systems relevant to nutrition care</a:t>
            </a:r>
          </a:p>
          <a:p>
            <a:pPr lvl="1"/>
            <a:r>
              <a:rPr lang="en-US" sz="2400" dirty="0" smtClean="0">
                <a:solidFill>
                  <a:srgbClr val="39683E"/>
                </a:solidFill>
              </a:rPr>
              <a:t>Can be used to quantify the food and nutrition professional’s contribution to health care</a:t>
            </a:r>
          </a:p>
          <a:p>
            <a:pPr marL="0" indent="0"/>
            <a:endParaRPr lang="en-US" sz="2800" dirty="0" smtClean="0">
              <a:solidFill>
                <a:srgbClr val="FFFF00"/>
              </a:solidFill>
            </a:endParaRPr>
          </a:p>
        </p:txBody>
      </p:sp>
      <p:sp>
        <p:nvSpPr>
          <p:cNvPr id="61444" name="Title 1"/>
          <p:cNvSpPr>
            <a:spLocks noGrp="1"/>
          </p:cNvSpPr>
          <p:nvPr>
            <p:ph type="title"/>
          </p:nvPr>
        </p:nvSpPr>
        <p:spPr/>
        <p:txBody>
          <a:bodyPr/>
          <a:lstStyle/>
          <a:p>
            <a:r>
              <a:rPr lang="en-US" smtClean="0"/>
              <a:t>Nutrition Monitoring &amp; Evaluation</a:t>
            </a:r>
          </a:p>
        </p:txBody>
      </p:sp>
    </p:spTree>
    <p:extLst>
      <p:ext uri="{BB962C8B-B14F-4D97-AF65-F5344CB8AC3E}">
        <p14:creationId xmlns:p14="http://schemas.microsoft.com/office/powerpoint/2010/main" val="29420336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ECAB45A-A023-4B54-9E2E-2D7A1D03EDDD}" type="slidenum">
              <a:rPr lang="en-US" smtClean="0">
                <a:solidFill>
                  <a:srgbClr val="717171"/>
                </a:solidFill>
                <a:latin typeface="Tahoma" panose="020B0604030504040204" pitchFamily="34" charset="0"/>
              </a:rPr>
              <a:pPr fontAlgn="base">
                <a:spcBef>
                  <a:spcPct val="0"/>
                </a:spcBef>
                <a:spcAft>
                  <a:spcPct val="0"/>
                </a:spcAft>
              </a:pPr>
              <a:t>53</a:t>
            </a:fld>
            <a:endParaRPr lang="en-US" smtClean="0">
              <a:solidFill>
                <a:srgbClr val="717171"/>
              </a:solidFill>
              <a:latin typeface="Tahoma" panose="020B0604030504040204" pitchFamily="34" charset="0"/>
            </a:endParaRPr>
          </a:p>
        </p:txBody>
      </p:sp>
      <p:sp>
        <p:nvSpPr>
          <p:cNvPr id="62467" name="Text Placeholder 2"/>
          <p:cNvSpPr>
            <a:spLocks noGrp="1"/>
          </p:cNvSpPr>
          <p:nvPr>
            <p:ph type="body" sz="quarter" idx="12"/>
          </p:nvPr>
        </p:nvSpPr>
        <p:spPr>
          <a:xfrm>
            <a:off x="228600" y="838200"/>
            <a:ext cx="8686800" cy="5562600"/>
          </a:xfrm>
        </p:spPr>
        <p:txBody>
          <a:bodyPr/>
          <a:lstStyle/>
          <a:p>
            <a:pPr marL="0" indent="0"/>
            <a:r>
              <a:rPr lang="en-US" sz="2800" b="1" u="sng" dirty="0" smtClean="0">
                <a:solidFill>
                  <a:srgbClr val="D60093"/>
                </a:solidFill>
              </a:rPr>
              <a:t>Nutrition Care Outcome Management System</a:t>
            </a:r>
          </a:p>
          <a:p>
            <a:pPr marL="0" indent="0"/>
            <a:endParaRPr lang="en-US" sz="2800" b="1" u="sng" dirty="0" smtClean="0">
              <a:solidFill>
                <a:srgbClr val="FFFF00"/>
              </a:solidFill>
            </a:endParaRPr>
          </a:p>
          <a:p>
            <a:pPr marL="0" indent="0"/>
            <a:r>
              <a:rPr lang="en-US" sz="2400" dirty="0" smtClean="0"/>
              <a:t>Factors that can impact aggregate nutrition care indicator data interpretation include:</a:t>
            </a:r>
          </a:p>
          <a:p>
            <a:pPr marL="0" indent="0"/>
            <a:endParaRPr lang="en-US" sz="1000" dirty="0" smtClean="0"/>
          </a:p>
          <a:p>
            <a:pPr lvl="1"/>
            <a:r>
              <a:rPr lang="en-US" sz="2400" dirty="0" smtClean="0">
                <a:solidFill>
                  <a:srgbClr val="39683E"/>
                </a:solidFill>
              </a:rPr>
              <a:t>Method for collecting the outcome (diet record, recall)</a:t>
            </a:r>
          </a:p>
          <a:p>
            <a:pPr lvl="1">
              <a:buFont typeface="Arial" panose="020B0604020202020204" pitchFamily="34" charset="0"/>
              <a:buNone/>
            </a:pPr>
            <a:endParaRPr lang="en-US" sz="2400" dirty="0" smtClean="0">
              <a:solidFill>
                <a:srgbClr val="39683E"/>
              </a:solidFill>
            </a:endParaRPr>
          </a:p>
          <a:p>
            <a:pPr lvl="1"/>
            <a:r>
              <a:rPr lang="en-US" sz="2400" dirty="0" smtClean="0">
                <a:solidFill>
                  <a:srgbClr val="39683E"/>
                </a:solidFill>
              </a:rPr>
              <a:t>Data source (patient, family/caregiver, chart)</a:t>
            </a:r>
          </a:p>
          <a:p>
            <a:pPr lvl="1">
              <a:buFont typeface="Arial" panose="020B0604020202020204" pitchFamily="34" charset="0"/>
              <a:buNone/>
            </a:pPr>
            <a:endParaRPr lang="en-US" sz="2400" dirty="0" smtClean="0">
              <a:solidFill>
                <a:srgbClr val="39683E"/>
              </a:solidFill>
            </a:endParaRPr>
          </a:p>
          <a:p>
            <a:pPr lvl="1"/>
            <a:r>
              <a:rPr lang="en-US" sz="2400" dirty="0" smtClean="0">
                <a:solidFill>
                  <a:srgbClr val="39683E"/>
                </a:solidFill>
              </a:rPr>
              <a:t>Intervention components (type, duration, and intensity)</a:t>
            </a:r>
          </a:p>
          <a:p>
            <a:pPr lvl="1"/>
            <a:endParaRPr lang="en-US" sz="2400" dirty="0" smtClean="0">
              <a:solidFill>
                <a:srgbClr val="39683E"/>
              </a:solidFill>
            </a:endParaRPr>
          </a:p>
          <a:p>
            <a:pPr lvl="1"/>
            <a:r>
              <a:rPr lang="en-US" sz="2400" dirty="0" smtClean="0">
                <a:solidFill>
                  <a:srgbClr val="39683E"/>
                </a:solidFill>
              </a:rPr>
              <a:t>Education and skill level of RDN </a:t>
            </a:r>
          </a:p>
          <a:p>
            <a:pPr lvl="1">
              <a:buFont typeface="Arial" panose="020B0604020202020204" pitchFamily="34" charset="0"/>
              <a:buNone/>
            </a:pPr>
            <a:endParaRPr lang="en-US" sz="2400" dirty="0" smtClean="0">
              <a:solidFill>
                <a:srgbClr val="39683E"/>
              </a:solidFill>
            </a:endParaRPr>
          </a:p>
          <a:p>
            <a:pPr lvl="1"/>
            <a:r>
              <a:rPr lang="en-US" sz="2400" dirty="0" smtClean="0">
                <a:solidFill>
                  <a:srgbClr val="39683E"/>
                </a:solidFill>
              </a:rPr>
              <a:t>Nutrition program attributes</a:t>
            </a:r>
          </a:p>
          <a:p>
            <a:pPr marL="0" indent="0"/>
            <a:endParaRPr lang="en-US" sz="2800" dirty="0" smtClean="0">
              <a:solidFill>
                <a:srgbClr val="FFFF00"/>
              </a:solidFill>
            </a:endParaRPr>
          </a:p>
        </p:txBody>
      </p:sp>
      <p:sp>
        <p:nvSpPr>
          <p:cNvPr id="62468" name="Title 1"/>
          <p:cNvSpPr>
            <a:spLocks noGrp="1"/>
          </p:cNvSpPr>
          <p:nvPr>
            <p:ph type="title"/>
          </p:nvPr>
        </p:nvSpPr>
        <p:spPr/>
        <p:txBody>
          <a:bodyPr/>
          <a:lstStyle/>
          <a:p>
            <a:r>
              <a:rPr lang="en-US" smtClean="0"/>
              <a:t/>
            </a:r>
            <a:br>
              <a:rPr lang="en-US" smtClean="0"/>
            </a:br>
            <a:r>
              <a:rPr lang="en-US" smtClean="0"/>
              <a:t>Nutrition Monitoring &amp; Evaluation			</a:t>
            </a:r>
          </a:p>
        </p:txBody>
      </p:sp>
    </p:spTree>
    <p:extLst>
      <p:ext uri="{BB962C8B-B14F-4D97-AF65-F5344CB8AC3E}">
        <p14:creationId xmlns:p14="http://schemas.microsoft.com/office/powerpoint/2010/main" val="10217839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B0863A8-733C-4BD0-A715-420FF1B71CA9}" type="slidenum">
              <a:rPr lang="en-US" smtClean="0">
                <a:solidFill>
                  <a:srgbClr val="717171"/>
                </a:solidFill>
                <a:latin typeface="Tahoma" panose="020B0604030504040204" pitchFamily="34" charset="0"/>
              </a:rPr>
              <a:pPr fontAlgn="base">
                <a:spcBef>
                  <a:spcPct val="0"/>
                </a:spcBef>
                <a:spcAft>
                  <a:spcPct val="0"/>
                </a:spcAft>
              </a:pPr>
              <a:t>54</a:t>
            </a:fld>
            <a:endParaRPr lang="en-US" smtClean="0">
              <a:solidFill>
                <a:srgbClr val="717171"/>
              </a:solidFill>
              <a:latin typeface="Tahoma" panose="020B0604030504040204" pitchFamily="34" charset="0"/>
            </a:endParaRPr>
          </a:p>
        </p:txBody>
      </p:sp>
      <p:sp>
        <p:nvSpPr>
          <p:cNvPr id="63491" name="Text Placeholder 2"/>
          <p:cNvSpPr>
            <a:spLocks noGrp="1"/>
          </p:cNvSpPr>
          <p:nvPr>
            <p:ph type="body" sz="quarter" idx="12"/>
          </p:nvPr>
        </p:nvSpPr>
        <p:spPr/>
        <p:txBody>
          <a:bodyPr/>
          <a:lstStyle/>
          <a:p>
            <a:pPr marL="0" indent="0"/>
            <a:r>
              <a:rPr lang="en-US" sz="2800" dirty="0" smtClean="0">
                <a:solidFill>
                  <a:srgbClr val="D60093"/>
                </a:solidFill>
              </a:rPr>
              <a:t>Summary</a:t>
            </a:r>
          </a:p>
          <a:p>
            <a:pPr marL="0" indent="0"/>
            <a:endParaRPr lang="en-US" sz="2800" dirty="0" smtClean="0">
              <a:solidFill>
                <a:srgbClr val="FFFF00"/>
              </a:solidFill>
            </a:endParaRPr>
          </a:p>
          <a:p>
            <a:pPr marL="0" indent="0"/>
            <a:r>
              <a:rPr lang="en-US" sz="2800" dirty="0" smtClean="0"/>
              <a:t>Nutrition Monitoring and Evaluation describes the patient’s progress through consistent terms that are evaluated based on carefully selected indicators and criteria.</a:t>
            </a:r>
          </a:p>
          <a:p>
            <a:pPr marL="0" indent="0"/>
            <a:endParaRPr lang="en-US" sz="2800" dirty="0" smtClean="0"/>
          </a:p>
          <a:p>
            <a:pPr marL="0" indent="0"/>
            <a:r>
              <a:rPr lang="en-US" sz="2800" dirty="0" smtClean="0"/>
              <a:t>Documentation of patient progress and outcomes with consistent terminology that can be collected using research methodology will result in documenting the value of the work of the RDN</a:t>
            </a:r>
          </a:p>
          <a:p>
            <a:pPr marL="0" indent="0"/>
            <a:endParaRPr lang="en-US" sz="2800" dirty="0" smtClean="0"/>
          </a:p>
        </p:txBody>
      </p:sp>
      <p:sp>
        <p:nvSpPr>
          <p:cNvPr id="63492" name="Title 1"/>
          <p:cNvSpPr>
            <a:spLocks noGrp="1"/>
          </p:cNvSpPr>
          <p:nvPr>
            <p:ph type="title"/>
          </p:nvPr>
        </p:nvSpPr>
        <p:spPr>
          <a:xfrm>
            <a:off x="152400" y="350838"/>
            <a:ext cx="8229600" cy="563562"/>
          </a:xfrm>
        </p:spPr>
        <p:txBody>
          <a:bodyPr/>
          <a:lstStyle/>
          <a:p>
            <a:r>
              <a:rPr lang="en-US" dirty="0" smtClean="0"/>
              <a:t/>
            </a:r>
            <a:br>
              <a:rPr lang="en-US" dirty="0" smtClean="0"/>
            </a:br>
            <a:r>
              <a:rPr lang="en-US" dirty="0" smtClean="0"/>
              <a:t>Nutrition Monitoring &amp; Evaluation			</a:t>
            </a:r>
          </a:p>
        </p:txBody>
      </p:sp>
    </p:spTree>
    <p:extLst>
      <p:ext uri="{BB962C8B-B14F-4D97-AF65-F5344CB8AC3E}">
        <p14:creationId xmlns:p14="http://schemas.microsoft.com/office/powerpoint/2010/main" val="8160972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Placeholder 2"/>
          <p:cNvSpPr>
            <a:spLocks noGrp="1"/>
          </p:cNvSpPr>
          <p:nvPr>
            <p:ph type="body" sz="quarter" idx="12"/>
          </p:nvPr>
        </p:nvSpPr>
        <p:spPr/>
        <p:txBody>
          <a:bodyPr/>
          <a:lstStyle/>
          <a:p>
            <a:pPr marL="0" indent="0" algn="ctr"/>
            <a:endParaRPr lang="en-US" sz="3600" b="1" dirty="0" smtClean="0">
              <a:solidFill>
                <a:srgbClr val="FFFF00"/>
              </a:solidFill>
            </a:endParaRPr>
          </a:p>
          <a:p>
            <a:pPr marL="0" indent="0" algn="ctr"/>
            <a:endParaRPr lang="en-US" sz="3600" b="1" dirty="0" smtClean="0">
              <a:solidFill>
                <a:srgbClr val="FFFF00"/>
              </a:solidFill>
            </a:endParaRPr>
          </a:p>
          <a:p>
            <a:pPr marL="0" indent="0" algn="ctr"/>
            <a:endParaRPr lang="en-US" sz="3600" b="1" dirty="0" smtClean="0">
              <a:solidFill>
                <a:srgbClr val="FFFF00"/>
              </a:solidFill>
            </a:endParaRPr>
          </a:p>
          <a:p>
            <a:pPr marL="0" indent="0" algn="ctr"/>
            <a:r>
              <a:rPr lang="en-US" sz="3600" b="1" dirty="0" smtClean="0">
                <a:solidFill>
                  <a:srgbClr val="D60093"/>
                </a:solidFill>
              </a:rPr>
              <a:t>NCP Resources</a:t>
            </a:r>
          </a:p>
        </p:txBody>
      </p:sp>
      <p:sp>
        <p:nvSpPr>
          <p:cNvPr id="64515"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A2C14A8-57E8-4D14-8268-22E17BD431E7}" type="slidenum">
              <a:rPr lang="en-US" smtClean="0">
                <a:solidFill>
                  <a:srgbClr val="717171"/>
                </a:solidFill>
                <a:latin typeface="Tahoma" panose="020B0604030504040204" pitchFamily="34" charset="0"/>
              </a:rPr>
              <a:pPr fontAlgn="base">
                <a:spcBef>
                  <a:spcPct val="0"/>
                </a:spcBef>
                <a:spcAft>
                  <a:spcPct val="0"/>
                </a:spcAft>
              </a:pPr>
              <a:t>55</a:t>
            </a:fld>
            <a:endParaRPr lang="en-US" smtClean="0">
              <a:solidFill>
                <a:srgbClr val="717171"/>
              </a:solidFill>
              <a:latin typeface="Tahoma" panose="020B0604030504040204" pitchFamily="34" charset="0"/>
            </a:endParaRPr>
          </a:p>
        </p:txBody>
      </p:sp>
    </p:spTree>
    <p:extLst>
      <p:ext uri="{BB962C8B-B14F-4D97-AF65-F5344CB8AC3E}">
        <p14:creationId xmlns:p14="http://schemas.microsoft.com/office/powerpoint/2010/main" val="34258823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C0C93A-4B08-4108-86D4-EFA7CA9D1A4A}" type="slidenum">
              <a:rPr lang="en-US" altLang="en-US">
                <a:solidFill>
                  <a:srgbClr val="717171"/>
                </a:solidFill>
                <a:latin typeface="Tahoma" panose="020B0604030504040204" pitchFamily="34" charset="0"/>
              </a:rPr>
              <a:pPr/>
              <a:t>56</a:t>
            </a:fld>
            <a:endParaRPr lang="en-US" altLang="en-US">
              <a:solidFill>
                <a:srgbClr val="717171"/>
              </a:solidFill>
              <a:latin typeface="Tahoma" panose="020B0604030504040204" pitchFamily="34" charset="0"/>
            </a:endParaRPr>
          </a:p>
        </p:txBody>
      </p:sp>
      <p:sp>
        <p:nvSpPr>
          <p:cNvPr id="5" name="Title 1"/>
          <p:cNvSpPr txBox="1">
            <a:spLocks/>
          </p:cNvSpPr>
          <p:nvPr/>
        </p:nvSpPr>
        <p:spPr bwMode="auto">
          <a:xfrm>
            <a:off x="152400" y="152400"/>
            <a:ext cx="8534400" cy="1917700"/>
          </a:xfrm>
          <a:prstGeom prst="rect">
            <a:avLst/>
          </a:prstGeom>
          <a:noFill/>
          <a:ln w="9525">
            <a:noFill/>
            <a:miter lim="800000"/>
            <a:headEnd/>
            <a:tailEnd/>
          </a:ln>
        </p:spPr>
        <p:txBody>
          <a:bodyPr anchor="ctr"/>
          <a:lstStyle/>
          <a:p>
            <a:pPr>
              <a:defRPr/>
            </a:pPr>
            <a:r>
              <a:rPr lang="en-US" sz="3200" b="1" dirty="0">
                <a:solidFill>
                  <a:srgbClr val="39683E"/>
                </a:solidFill>
                <a:latin typeface="Arial Narrow" panose="020B0606020202030204" pitchFamily="34" charset="0"/>
                <a:ea typeface="+mj-ea"/>
                <a:cs typeface="Tahoma" pitchFamily="34" charset="0"/>
              </a:rPr>
              <a:t>A new electronic format </a:t>
            </a:r>
          </a:p>
          <a:p>
            <a:pPr>
              <a:defRPr/>
            </a:pPr>
            <a:r>
              <a:rPr lang="en-US" sz="3200" b="1" dirty="0">
                <a:solidFill>
                  <a:srgbClr val="39683E"/>
                </a:solidFill>
                <a:latin typeface="Arial Narrow" panose="020B0606020202030204" pitchFamily="34" charset="0"/>
                <a:ea typeface="+mj-ea"/>
                <a:cs typeface="Tahoma" pitchFamily="34" charset="0"/>
              </a:rPr>
              <a:t>with a “responsive website” </a:t>
            </a:r>
          </a:p>
          <a:p>
            <a:pPr>
              <a:defRPr/>
            </a:pPr>
            <a:r>
              <a:rPr lang="en-US" sz="3200" b="1" dirty="0">
                <a:solidFill>
                  <a:srgbClr val="39683E"/>
                </a:solidFill>
                <a:latin typeface="Arial Narrow" panose="020B0606020202030204" pitchFamily="34" charset="0"/>
                <a:ea typeface="+mj-ea"/>
                <a:cs typeface="Tahoma" pitchFamily="34" charset="0"/>
              </a:rPr>
              <a:t>is available </a:t>
            </a:r>
            <a:r>
              <a:rPr lang="en-US" sz="3200" b="1" dirty="0">
                <a:solidFill>
                  <a:srgbClr val="39683E"/>
                </a:solidFill>
                <a:latin typeface="Arial Narrow" panose="020B0606020202030204" pitchFamily="34" charset="0"/>
                <a:ea typeface="+mj-ea"/>
                <a:cs typeface="Tahoma" pitchFamily="34" charset="0"/>
              </a:rPr>
              <a:t>for ease of access around the world.</a:t>
            </a:r>
          </a:p>
        </p:txBody>
      </p:sp>
      <p:sp>
        <p:nvSpPr>
          <p:cNvPr id="45060" name="Slide Number Placeholder 3"/>
          <p:cNvSpPr txBox="1">
            <a:spLocks/>
          </p:cNvSpPr>
          <p:nvPr/>
        </p:nvSpPr>
        <p:spPr bwMode="auto">
          <a:xfrm>
            <a:off x="6934200" y="6629400"/>
            <a:ext cx="2133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8F1AF9E-898D-40DA-A9DF-B6D5042B11C9}" type="slidenum">
              <a:rPr lang="en-US" altLang="en-US" sz="1200">
                <a:solidFill>
                  <a:srgbClr val="717171"/>
                </a:solidFill>
                <a:latin typeface="Tahoma" panose="020B0604030504040204" pitchFamily="34" charset="0"/>
                <a:cs typeface="Tahoma" panose="020B0604030504040204" pitchFamily="34" charset="0"/>
              </a:rPr>
              <a:pPr algn="r" eaLnBrk="1" hangingPunct="1"/>
              <a:t>56</a:t>
            </a:fld>
            <a:endParaRPr lang="en-US" altLang="en-US" sz="1200">
              <a:solidFill>
                <a:srgbClr val="717171"/>
              </a:solidFill>
              <a:latin typeface="Tahoma" panose="020B0604030504040204" pitchFamily="34" charset="0"/>
              <a:cs typeface="Tahoma" panose="020B0604030504040204" pitchFamily="34" charset="0"/>
            </a:endParaRPr>
          </a:p>
        </p:txBody>
      </p:sp>
      <p:pic>
        <p:nvPicPr>
          <p:cNvPr id="450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70100"/>
            <a:ext cx="81280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Rectangle 1"/>
          <p:cNvSpPr>
            <a:spLocks noChangeArrowheads="1"/>
          </p:cNvSpPr>
          <p:nvPr/>
        </p:nvSpPr>
        <p:spPr bwMode="auto">
          <a:xfrm>
            <a:off x="1028700" y="5911850"/>
            <a:ext cx="67818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3200" b="1" i="1" dirty="0">
                <a:solidFill>
                  <a:srgbClr val="0000FF"/>
                </a:solidFill>
              </a:rPr>
              <a:t>https://</a:t>
            </a:r>
            <a:r>
              <a:rPr lang="en-US" sz="3200" b="1" i="1" dirty="0" smtClean="0">
                <a:solidFill>
                  <a:srgbClr val="0000FF"/>
                </a:solidFill>
              </a:rPr>
              <a:t>ncpt.webauthor.com/</a:t>
            </a:r>
            <a:endParaRPr lang="en-US" sz="3200" b="1" u="sng" dirty="0">
              <a:solidFill>
                <a:srgbClr val="0000FF"/>
              </a:solidFill>
              <a:cs typeface="Tahoma" panose="020B0604030504040204" pitchFamily="34" charset="0"/>
            </a:endParaRPr>
          </a:p>
        </p:txBody>
      </p:sp>
    </p:spTree>
    <p:extLst>
      <p:ext uri="{BB962C8B-B14F-4D97-AF65-F5344CB8AC3E}">
        <p14:creationId xmlns:p14="http://schemas.microsoft.com/office/powerpoint/2010/main" val="15580461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9414A69-A810-4D05-9D22-F1FDBFF3AE49}" type="slidenum">
              <a:rPr lang="en-US" altLang="en-US">
                <a:solidFill>
                  <a:srgbClr val="717171"/>
                </a:solidFill>
                <a:latin typeface="Tahoma" panose="020B0604030504040204" pitchFamily="34" charset="0"/>
              </a:rPr>
              <a:pPr/>
              <a:t>57</a:t>
            </a:fld>
            <a:endParaRPr lang="en-US" altLang="en-US">
              <a:solidFill>
                <a:srgbClr val="717171"/>
              </a:solidFill>
              <a:latin typeface="Tahoma" panose="020B0604030504040204" pitchFamily="34" charset="0"/>
            </a:endParaRPr>
          </a:p>
        </p:txBody>
      </p:sp>
      <p:sp>
        <p:nvSpPr>
          <p:cNvPr id="5" name="Title 1"/>
          <p:cNvSpPr txBox="1">
            <a:spLocks/>
          </p:cNvSpPr>
          <p:nvPr/>
        </p:nvSpPr>
        <p:spPr bwMode="auto">
          <a:xfrm>
            <a:off x="304800" y="19050"/>
            <a:ext cx="7620000" cy="838200"/>
          </a:xfrm>
          <a:prstGeom prst="rect">
            <a:avLst/>
          </a:prstGeom>
          <a:noFill/>
          <a:ln w="9525">
            <a:noFill/>
            <a:miter lim="800000"/>
            <a:headEnd/>
            <a:tailEnd/>
          </a:ln>
        </p:spPr>
        <p:txBody>
          <a:bodyPr anchor="ctr"/>
          <a:lstStyle/>
          <a:p>
            <a:pPr>
              <a:defRPr/>
            </a:pPr>
            <a:r>
              <a:rPr lang="en-US" sz="3200" b="1" dirty="0" smtClean="0">
                <a:solidFill>
                  <a:srgbClr val="39683E"/>
                </a:solidFill>
                <a:latin typeface="Arial Narrow" panose="020B0606020202030204" pitchFamily="34" charset="0"/>
                <a:ea typeface="+mj-ea"/>
                <a:cs typeface="Tahoma" pitchFamily="34" charset="0"/>
              </a:rPr>
              <a:t>New </a:t>
            </a:r>
            <a:r>
              <a:rPr lang="en-US" sz="3200" b="1" dirty="0">
                <a:solidFill>
                  <a:srgbClr val="39683E"/>
                </a:solidFill>
                <a:latin typeface="Arial Narrow" panose="020B0606020202030204" pitchFamily="34" charset="0"/>
                <a:ea typeface="+mj-ea"/>
                <a:cs typeface="Tahoma" pitchFamily="34" charset="0"/>
              </a:rPr>
              <a:t>Features</a:t>
            </a:r>
          </a:p>
        </p:txBody>
      </p:sp>
      <p:sp>
        <p:nvSpPr>
          <p:cNvPr id="94212" name="Slide Number Placeholder 3"/>
          <p:cNvSpPr txBox="1">
            <a:spLocks/>
          </p:cNvSpPr>
          <p:nvPr/>
        </p:nvSpPr>
        <p:spPr bwMode="auto">
          <a:xfrm>
            <a:off x="6934200" y="6629400"/>
            <a:ext cx="2133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850B248D-570E-4CBD-96F2-5810A8C5568D}" type="slidenum">
              <a:rPr lang="en-US" altLang="en-US" sz="1200">
                <a:solidFill>
                  <a:srgbClr val="717171"/>
                </a:solidFill>
                <a:latin typeface="Tahoma" panose="020B0604030504040204" pitchFamily="34" charset="0"/>
                <a:cs typeface="Tahoma" panose="020B0604030504040204" pitchFamily="34" charset="0"/>
              </a:rPr>
              <a:pPr algn="r" eaLnBrk="1" hangingPunct="1"/>
              <a:t>57</a:t>
            </a:fld>
            <a:endParaRPr lang="en-US" altLang="en-US" sz="1200">
              <a:solidFill>
                <a:srgbClr val="717171"/>
              </a:solidFill>
              <a:latin typeface="Tahoma" panose="020B0604030504040204" pitchFamily="34" charset="0"/>
              <a:cs typeface="Tahoma" panose="020B0604030504040204" pitchFamily="34" charset="0"/>
            </a:endParaRPr>
          </a:p>
        </p:txBody>
      </p:sp>
      <p:sp>
        <p:nvSpPr>
          <p:cNvPr id="94213" name="Rectangle 1"/>
          <p:cNvSpPr>
            <a:spLocks noChangeArrowheads="1"/>
          </p:cNvSpPr>
          <p:nvPr/>
        </p:nvSpPr>
        <p:spPr bwMode="auto">
          <a:xfrm>
            <a:off x="685800" y="1317950"/>
            <a:ext cx="76962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763"/>
              </a:spcAft>
              <a:buFont typeface="Calibri" panose="020F0502020204030204" pitchFamily="34" charset="0"/>
              <a:buAutoNum type="arabicPeriod"/>
            </a:pPr>
            <a:r>
              <a:rPr lang="en-US" altLang="en-US" sz="2000" b="1" dirty="0">
                <a:solidFill>
                  <a:srgbClr val="39683E"/>
                </a:solidFill>
                <a:latin typeface="Myriad Pro"/>
                <a:cs typeface="Times New Roman" panose="02020603050405020304" pitchFamily="18" charset="0"/>
              </a:rPr>
              <a:t>Translations:</a:t>
            </a:r>
            <a:r>
              <a:rPr lang="en-US" altLang="en-US" sz="2000" dirty="0">
                <a:solidFill>
                  <a:srgbClr val="39683E"/>
                </a:solidFill>
                <a:latin typeface="Myriad Pro"/>
                <a:cs typeface="Times New Roman" panose="02020603050405020304" pitchFamily="18" charset="0"/>
              </a:rPr>
              <a:t> The Academy collaborates with international dietetics associations to produce </a:t>
            </a:r>
            <a:r>
              <a:rPr lang="en-US" altLang="en-US" sz="2000" dirty="0" err="1">
                <a:solidFill>
                  <a:srgbClr val="39683E"/>
                </a:solidFill>
                <a:latin typeface="Myriad Pro"/>
                <a:cs typeface="Times New Roman" panose="02020603050405020304" pitchFamily="18" charset="0"/>
              </a:rPr>
              <a:t>eNCPT</a:t>
            </a:r>
            <a:r>
              <a:rPr lang="en-US" altLang="en-US" sz="2000" dirty="0">
                <a:solidFill>
                  <a:srgbClr val="39683E"/>
                </a:solidFill>
                <a:latin typeface="Myriad Pro"/>
                <a:cs typeface="Times New Roman" panose="02020603050405020304" pitchFamily="18" charset="0"/>
              </a:rPr>
              <a:t> translations. These translations are easily accessible to subscribers via tabs on the webpage.</a:t>
            </a:r>
            <a:endParaRPr lang="en-US" altLang="en-US" sz="2000" dirty="0">
              <a:solidFill>
                <a:srgbClr val="39683E"/>
              </a:solidFill>
              <a:latin typeface="Myriad Pro Light"/>
              <a:cs typeface="Times New Roman" panose="02020603050405020304" pitchFamily="18" charset="0"/>
            </a:endParaRPr>
          </a:p>
          <a:p>
            <a:pPr eaLnBrk="1" hangingPunct="1">
              <a:spcAft>
                <a:spcPts val="763"/>
              </a:spcAft>
              <a:buFont typeface="Calibri" panose="020F0502020204030204" pitchFamily="34" charset="0"/>
              <a:buAutoNum type="arabicPeriod"/>
            </a:pPr>
            <a:r>
              <a:rPr lang="en-US" altLang="en-US" sz="2000" b="1" dirty="0">
                <a:solidFill>
                  <a:srgbClr val="39683E"/>
                </a:solidFill>
                <a:latin typeface="Myriad Pro"/>
                <a:cs typeface="Times New Roman" panose="02020603050405020304" pitchFamily="18" charset="0"/>
              </a:rPr>
              <a:t>Easy Navigation:</a:t>
            </a:r>
            <a:r>
              <a:rPr lang="en-US" altLang="en-US" sz="2000" dirty="0">
                <a:solidFill>
                  <a:srgbClr val="39683E"/>
                </a:solidFill>
                <a:latin typeface="Myriad Pro"/>
                <a:cs typeface="Times New Roman" panose="02020603050405020304" pitchFamily="18" charset="0"/>
              </a:rPr>
              <a:t> Every page in the new </a:t>
            </a:r>
            <a:r>
              <a:rPr lang="en-US" altLang="en-US" sz="2000" dirty="0" err="1">
                <a:solidFill>
                  <a:srgbClr val="39683E"/>
                </a:solidFill>
                <a:latin typeface="Myriad Pro"/>
                <a:cs typeface="Times New Roman" panose="02020603050405020304" pitchFamily="18" charset="0"/>
              </a:rPr>
              <a:t>eNCPT</a:t>
            </a:r>
            <a:r>
              <a:rPr lang="en-US" altLang="en-US" sz="2000" dirty="0">
                <a:solidFill>
                  <a:srgbClr val="39683E"/>
                </a:solidFill>
                <a:latin typeface="Myriad Pro"/>
                <a:cs typeface="Times New Roman" panose="02020603050405020304" pitchFamily="18" charset="0"/>
              </a:rPr>
              <a:t> includes a file path at the top so that users can never get lost. Additionally, with the improved toolbar at the top of the screen, users can now easily get to any section of the </a:t>
            </a:r>
            <a:r>
              <a:rPr lang="en-US" altLang="en-US" sz="2000" dirty="0" err="1">
                <a:solidFill>
                  <a:srgbClr val="39683E"/>
                </a:solidFill>
                <a:latin typeface="Myriad Pro"/>
                <a:cs typeface="Times New Roman" panose="02020603050405020304" pitchFamily="18" charset="0"/>
              </a:rPr>
              <a:t>eNCPT</a:t>
            </a:r>
            <a:r>
              <a:rPr lang="en-US" altLang="en-US" sz="2000" dirty="0">
                <a:solidFill>
                  <a:srgbClr val="39683E"/>
                </a:solidFill>
                <a:latin typeface="Myriad Pro"/>
                <a:cs typeface="Times New Roman" panose="02020603050405020304" pitchFamily="18" charset="0"/>
              </a:rPr>
              <a:t> immediately, no matter where they are on the site.</a:t>
            </a:r>
            <a:endParaRPr lang="en-US" altLang="en-US" sz="2000" dirty="0">
              <a:solidFill>
                <a:srgbClr val="39683E"/>
              </a:solidFill>
              <a:latin typeface="Myriad Pro Light"/>
              <a:cs typeface="Times New Roman" panose="02020603050405020304" pitchFamily="18" charset="0"/>
            </a:endParaRPr>
          </a:p>
          <a:p>
            <a:pPr eaLnBrk="1" hangingPunct="1">
              <a:spcAft>
                <a:spcPts val="763"/>
              </a:spcAft>
              <a:buFont typeface="Calibri" panose="020F0502020204030204" pitchFamily="34" charset="0"/>
              <a:buAutoNum type="arabicPeriod"/>
            </a:pPr>
            <a:r>
              <a:rPr lang="en-US" altLang="en-US" sz="2000" b="1" dirty="0">
                <a:solidFill>
                  <a:srgbClr val="39683E"/>
                </a:solidFill>
                <a:latin typeface="Myriad Pro"/>
                <a:cs typeface="Times New Roman" panose="02020603050405020304" pitchFamily="18" charset="0"/>
              </a:rPr>
              <a:t>Modern Functionality:</a:t>
            </a:r>
            <a:r>
              <a:rPr lang="en-US" altLang="en-US" sz="2000" dirty="0">
                <a:solidFill>
                  <a:srgbClr val="39683E"/>
                </a:solidFill>
                <a:latin typeface="Myriad Pro"/>
                <a:cs typeface="Times New Roman" panose="02020603050405020304" pitchFamily="18" charset="0"/>
              </a:rPr>
              <a:t> The </a:t>
            </a:r>
            <a:r>
              <a:rPr lang="en-US" altLang="en-US" sz="2000" dirty="0" err="1">
                <a:solidFill>
                  <a:srgbClr val="39683E"/>
                </a:solidFill>
                <a:latin typeface="Myriad Pro"/>
                <a:cs typeface="Times New Roman" panose="02020603050405020304" pitchFamily="18" charset="0"/>
              </a:rPr>
              <a:t>Scribd</a:t>
            </a:r>
            <a:r>
              <a:rPr lang="en-US" altLang="en-US" sz="2000" dirty="0">
                <a:solidFill>
                  <a:srgbClr val="39683E"/>
                </a:solidFill>
                <a:latin typeface="Myriad Pro"/>
                <a:cs typeface="Times New Roman" panose="02020603050405020304" pitchFamily="18" charset="0"/>
              </a:rPr>
              <a:t> tool allows the user to scroll through PDFs on the screen without downloading first.</a:t>
            </a:r>
            <a:endParaRPr lang="en-US" altLang="en-US" sz="2000" dirty="0">
              <a:solidFill>
                <a:srgbClr val="39683E"/>
              </a:solidFill>
              <a:latin typeface="Myriad Pro Light"/>
              <a:cs typeface="Times New Roman" panose="02020603050405020304" pitchFamily="18" charset="0"/>
            </a:endParaRPr>
          </a:p>
          <a:p>
            <a:pPr eaLnBrk="1" hangingPunct="1">
              <a:buFont typeface="Calibri" panose="020F0502020204030204" pitchFamily="34" charset="0"/>
              <a:buAutoNum type="arabicPeriod"/>
            </a:pPr>
            <a:r>
              <a:rPr lang="en-US" altLang="en-US" sz="2000" b="1" dirty="0">
                <a:solidFill>
                  <a:srgbClr val="39683E"/>
                </a:solidFill>
                <a:latin typeface="Myriad Pro"/>
                <a:cs typeface="Times New Roman" panose="02020603050405020304" pitchFamily="18" charset="0"/>
              </a:rPr>
              <a:t>Improved Organization:</a:t>
            </a:r>
            <a:r>
              <a:rPr lang="en-US" altLang="en-US" sz="2000" dirty="0">
                <a:solidFill>
                  <a:srgbClr val="39683E"/>
                </a:solidFill>
                <a:latin typeface="Myriad Pro"/>
                <a:cs typeface="Times New Roman" panose="02020603050405020304" pitchFamily="18" charset="0"/>
              </a:rPr>
              <a:t> The new online platform follows the layout of the print edition so that charts are left intact and information flows in a logical way.</a:t>
            </a:r>
            <a:endParaRPr lang="en-US" altLang="en-US" sz="2000" dirty="0">
              <a:solidFill>
                <a:srgbClr val="39683E"/>
              </a:solidFill>
              <a:latin typeface="Myriad Pro Light"/>
              <a:cs typeface="Times New Roman" panose="02020603050405020304" pitchFamily="18" charset="0"/>
            </a:endParaRPr>
          </a:p>
        </p:txBody>
      </p:sp>
    </p:spTree>
    <p:extLst>
      <p:ext uri="{BB962C8B-B14F-4D97-AF65-F5344CB8AC3E}">
        <p14:creationId xmlns:p14="http://schemas.microsoft.com/office/powerpoint/2010/main" val="33237188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smtClean="0"/>
              <a:t>eNCPT</a:t>
            </a:r>
          </a:p>
        </p:txBody>
      </p:sp>
      <p:sp>
        <p:nvSpPr>
          <p:cNvPr id="67587"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C6AF208-1C44-4A50-9B2B-3CD586EBC8F8}" type="slidenum">
              <a:rPr lang="en-US" smtClean="0">
                <a:solidFill>
                  <a:srgbClr val="717171"/>
                </a:solidFill>
                <a:latin typeface="Tahoma" panose="020B0604030504040204" pitchFamily="34" charset="0"/>
              </a:rPr>
              <a:pPr fontAlgn="base">
                <a:spcBef>
                  <a:spcPct val="0"/>
                </a:spcBef>
                <a:spcAft>
                  <a:spcPct val="0"/>
                </a:spcAft>
              </a:pPr>
              <a:t>58</a:t>
            </a:fld>
            <a:endParaRPr lang="en-US" smtClean="0">
              <a:solidFill>
                <a:srgbClr val="717171"/>
              </a:solidFill>
              <a:latin typeface="Tahoma" panose="020B0604030504040204" pitchFamily="34" charset="0"/>
            </a:endParaRPr>
          </a:p>
        </p:txBody>
      </p:sp>
      <p:sp>
        <p:nvSpPr>
          <p:cNvPr id="5" name="Text Placeholder 4"/>
          <p:cNvSpPr>
            <a:spLocks noGrp="1"/>
          </p:cNvSpPr>
          <p:nvPr>
            <p:ph type="body" sz="quarter" idx="14"/>
          </p:nvPr>
        </p:nvSpPr>
        <p:spPr bwMode="auto">
          <a:xfrm>
            <a:off x="381000" y="2000250"/>
            <a:ext cx="8763000" cy="3638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25000" lnSpcReduction="20000"/>
          </a:bodyPr>
          <a:lstStyle/>
          <a:p>
            <a:pPr algn="l">
              <a:buFont typeface="Wingdings" pitchFamily="2" charset="2"/>
              <a:buChar char="q"/>
              <a:defRPr/>
            </a:pPr>
            <a:endParaRPr lang="en-US" dirty="0" smtClean="0">
              <a:solidFill>
                <a:schemeClr val="bg1"/>
              </a:solidFill>
            </a:endParaRPr>
          </a:p>
          <a:p>
            <a:pPr algn="l">
              <a:buFont typeface="Wingdings" pitchFamily="2" charset="2"/>
              <a:buChar char="q"/>
              <a:defRPr/>
            </a:pPr>
            <a:endParaRPr lang="en-US" sz="2000" dirty="0">
              <a:solidFill>
                <a:schemeClr val="bg1"/>
              </a:solidFill>
            </a:endParaRPr>
          </a:p>
          <a:p>
            <a:pPr algn="l">
              <a:buFont typeface="Wingdings" pitchFamily="2" charset="2"/>
              <a:buChar char="q"/>
              <a:defRPr/>
            </a:pPr>
            <a:endParaRPr lang="en-US" sz="2000" dirty="0" smtClean="0">
              <a:solidFill>
                <a:schemeClr val="bg1"/>
              </a:solidFill>
            </a:endParaRPr>
          </a:p>
          <a:p>
            <a:pPr algn="l">
              <a:buFont typeface="Wingdings" pitchFamily="2" charset="2"/>
              <a:buChar char="q"/>
              <a:defRPr/>
            </a:pPr>
            <a:endParaRPr lang="en-US" sz="2000" dirty="0">
              <a:solidFill>
                <a:schemeClr val="bg1"/>
              </a:solidFill>
            </a:endParaRPr>
          </a:p>
          <a:p>
            <a:pPr algn="l">
              <a:buFont typeface="Wingdings" pitchFamily="2" charset="2"/>
              <a:buChar char="q"/>
              <a:defRPr/>
            </a:pPr>
            <a:endParaRPr lang="en-US" sz="2000" dirty="0" smtClean="0">
              <a:solidFill>
                <a:schemeClr val="bg1"/>
              </a:solidFill>
            </a:endParaRPr>
          </a:p>
          <a:p>
            <a:pPr algn="l">
              <a:buFont typeface="Wingdings" pitchFamily="2" charset="2"/>
              <a:buChar char="q"/>
              <a:defRPr/>
            </a:pPr>
            <a:endParaRPr lang="en-US" sz="2000" dirty="0">
              <a:solidFill>
                <a:schemeClr val="bg1"/>
              </a:solidFill>
            </a:endParaRPr>
          </a:p>
          <a:p>
            <a:pPr algn="l">
              <a:buFont typeface="Wingdings" pitchFamily="2" charset="2"/>
              <a:buChar char="q"/>
              <a:defRPr/>
            </a:pPr>
            <a:endParaRPr lang="en-US" sz="2000" dirty="0" smtClean="0">
              <a:solidFill>
                <a:schemeClr val="bg1"/>
              </a:solidFill>
            </a:endParaRPr>
          </a:p>
          <a:p>
            <a:pPr algn="l">
              <a:buFont typeface="Wingdings" pitchFamily="2" charset="2"/>
              <a:buChar char="q"/>
              <a:defRPr/>
            </a:pPr>
            <a:endParaRPr lang="en-US" sz="2000" dirty="0">
              <a:solidFill>
                <a:schemeClr val="bg1"/>
              </a:solidFill>
            </a:endParaRPr>
          </a:p>
          <a:p>
            <a:pPr algn="l">
              <a:buFont typeface="Wingdings" pitchFamily="2" charset="2"/>
              <a:buChar char="q"/>
              <a:defRPr/>
            </a:pPr>
            <a:endParaRPr lang="en-US" sz="2000" dirty="0" smtClean="0">
              <a:solidFill>
                <a:schemeClr val="bg1"/>
              </a:solidFill>
            </a:endParaRPr>
          </a:p>
          <a:p>
            <a:pPr algn="l">
              <a:buFont typeface="Wingdings" pitchFamily="2" charset="2"/>
              <a:buChar char="q"/>
              <a:defRPr/>
            </a:pPr>
            <a:endParaRPr lang="en-US" sz="2600" dirty="0">
              <a:solidFill>
                <a:schemeClr val="bg1"/>
              </a:solidFill>
            </a:endParaRPr>
          </a:p>
          <a:p>
            <a:pPr algn="l">
              <a:buFont typeface="Wingdings" pitchFamily="2" charset="2"/>
              <a:buChar char="q"/>
              <a:defRPr/>
            </a:pPr>
            <a:endParaRPr lang="en-US" sz="11200" dirty="0" smtClean="0">
              <a:solidFill>
                <a:schemeClr val="tx1"/>
              </a:solidFill>
            </a:endParaRPr>
          </a:p>
          <a:p>
            <a:pPr algn="l">
              <a:buFont typeface="Wingdings" pitchFamily="2" charset="2"/>
              <a:buChar char="q"/>
              <a:defRPr/>
            </a:pPr>
            <a:endParaRPr lang="en-US" sz="9600" dirty="0">
              <a:solidFill>
                <a:schemeClr val="tx1"/>
              </a:solidFill>
            </a:endParaRPr>
          </a:p>
          <a:p>
            <a:pPr algn="l">
              <a:defRPr/>
            </a:pPr>
            <a:r>
              <a:rPr lang="en-US" sz="9600" dirty="0" smtClean="0">
                <a:solidFill>
                  <a:srgbClr val="39683E"/>
                </a:solidFill>
              </a:rPr>
              <a:t> </a:t>
            </a:r>
            <a:r>
              <a:rPr lang="en-US" sz="9600" b="1" dirty="0" smtClean="0">
                <a:solidFill>
                  <a:srgbClr val="39683E"/>
                </a:solidFill>
              </a:rPr>
              <a:t>Language </a:t>
            </a:r>
            <a:r>
              <a:rPr lang="en-US" sz="9600" b="1" dirty="0" smtClean="0">
                <a:solidFill>
                  <a:srgbClr val="39683E"/>
                </a:solidFill>
              </a:rPr>
              <a:t>translations</a:t>
            </a:r>
          </a:p>
          <a:p>
            <a:pPr marL="458788" lvl="1" eaLnBrk="1" hangingPunct="1">
              <a:defRPr/>
            </a:pPr>
            <a:r>
              <a:rPr lang="en-US" sz="9600" dirty="0" smtClean="0">
                <a:solidFill>
                  <a:srgbClr val="39683E"/>
                </a:solidFill>
              </a:rPr>
              <a:t> Translations is ongoing </a:t>
            </a:r>
            <a:r>
              <a:rPr lang="en-US" sz="9600" dirty="0">
                <a:solidFill>
                  <a:srgbClr val="39683E"/>
                </a:solidFill>
              </a:rPr>
              <a:t>collaborative work between the Academy and interested national dietetic associations</a:t>
            </a:r>
          </a:p>
          <a:p>
            <a:pPr algn="l">
              <a:defRPr/>
            </a:pPr>
            <a:endParaRPr lang="en-US" sz="9600" dirty="0">
              <a:solidFill>
                <a:srgbClr val="39683E"/>
              </a:solidFill>
            </a:endParaRPr>
          </a:p>
          <a:p>
            <a:pPr algn="l">
              <a:defRPr/>
            </a:pPr>
            <a:r>
              <a:rPr lang="en-US" sz="9600" b="1" dirty="0">
                <a:solidFill>
                  <a:srgbClr val="39683E"/>
                </a:solidFill>
              </a:rPr>
              <a:t>Unique URL</a:t>
            </a:r>
          </a:p>
          <a:p>
            <a:pPr marL="458788" lvl="1" eaLnBrk="1" hangingPunct="1">
              <a:defRPr/>
            </a:pPr>
            <a:r>
              <a:rPr lang="en-US" sz="9600" dirty="0">
                <a:solidFill>
                  <a:srgbClr val="39683E"/>
                </a:solidFill>
              </a:rPr>
              <a:t>Organizations can purchase a unique link for a specified number of simultaneous users and to provide access to their members</a:t>
            </a:r>
          </a:p>
          <a:p>
            <a:pPr marL="458788" lvl="1" eaLnBrk="1" hangingPunct="1">
              <a:defRPr/>
            </a:pPr>
            <a:endParaRPr lang="en-US" sz="9600" dirty="0">
              <a:solidFill>
                <a:srgbClr val="39683E"/>
              </a:solidFill>
            </a:endParaRPr>
          </a:p>
          <a:p>
            <a:pPr algn="l">
              <a:defRPr/>
            </a:pPr>
            <a:r>
              <a:rPr lang="en-US" sz="9600" b="1" dirty="0">
                <a:solidFill>
                  <a:srgbClr val="39683E"/>
                </a:solidFill>
              </a:rPr>
              <a:t>No Terminology License</a:t>
            </a:r>
          </a:p>
          <a:p>
            <a:pPr marL="458788" lvl="1" eaLnBrk="1" hangingPunct="1">
              <a:defRPr/>
            </a:pPr>
            <a:r>
              <a:rPr lang="en-US" sz="9600" dirty="0">
                <a:solidFill>
                  <a:srgbClr val="39683E"/>
                </a:solidFill>
              </a:rPr>
              <a:t>Organizations will be granted permission to use the </a:t>
            </a:r>
            <a:endParaRPr lang="en-US" sz="9600" dirty="0" smtClean="0">
              <a:solidFill>
                <a:srgbClr val="39683E"/>
              </a:solidFill>
            </a:endParaRPr>
          </a:p>
          <a:p>
            <a:pPr marL="458788" lvl="1" eaLnBrk="1" hangingPunct="1">
              <a:defRPr/>
            </a:pPr>
            <a:r>
              <a:rPr lang="en-US" sz="9600" dirty="0" err="1">
                <a:solidFill>
                  <a:srgbClr val="39683E"/>
                </a:solidFill>
              </a:rPr>
              <a:t>e</a:t>
            </a:r>
            <a:r>
              <a:rPr lang="en-US" sz="9600" dirty="0" err="1" smtClean="0">
                <a:solidFill>
                  <a:srgbClr val="39683E"/>
                </a:solidFill>
              </a:rPr>
              <a:t>NCPT</a:t>
            </a:r>
            <a:r>
              <a:rPr lang="en-US" sz="9600" dirty="0" smtClean="0">
                <a:solidFill>
                  <a:srgbClr val="39683E"/>
                </a:solidFill>
              </a:rPr>
              <a:t> </a:t>
            </a:r>
            <a:r>
              <a:rPr lang="en-US" sz="9600" dirty="0">
                <a:solidFill>
                  <a:srgbClr val="39683E"/>
                </a:solidFill>
              </a:rPr>
              <a:t>in their Electronic Health Record  by purchasing a multi-seat subscription to </a:t>
            </a:r>
            <a:r>
              <a:rPr lang="en-US" sz="9600" dirty="0" err="1" smtClean="0">
                <a:solidFill>
                  <a:srgbClr val="39683E"/>
                </a:solidFill>
              </a:rPr>
              <a:t>eNCPT</a:t>
            </a:r>
            <a:endParaRPr lang="en-US" sz="9600" dirty="0">
              <a:solidFill>
                <a:srgbClr val="39683E"/>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887361"/>
            <a:ext cx="7467600" cy="1112889"/>
          </a:xfrm>
          <a:prstGeom prst="rect">
            <a:avLst/>
          </a:prstGeom>
        </p:spPr>
      </p:pic>
    </p:spTree>
    <p:extLst>
      <p:ext uri="{BB962C8B-B14F-4D97-AF65-F5344CB8AC3E}">
        <p14:creationId xmlns:p14="http://schemas.microsoft.com/office/powerpoint/2010/main" val="21912080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smtClean="0"/>
              <a:t>NCPT Toolkits</a:t>
            </a:r>
          </a:p>
        </p:txBody>
      </p:sp>
      <p:sp>
        <p:nvSpPr>
          <p:cNvPr id="68611"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DB02900-7174-4FB8-B260-ACF5A1789D8D}" type="slidenum">
              <a:rPr lang="en-US" smtClean="0">
                <a:solidFill>
                  <a:srgbClr val="717171"/>
                </a:solidFill>
                <a:latin typeface="Tahoma" panose="020B0604030504040204" pitchFamily="34" charset="0"/>
              </a:rPr>
              <a:pPr fontAlgn="base">
                <a:spcBef>
                  <a:spcPct val="0"/>
                </a:spcBef>
                <a:spcAft>
                  <a:spcPct val="0"/>
                </a:spcAft>
              </a:pPr>
              <a:t>59</a:t>
            </a:fld>
            <a:endParaRPr lang="en-US" smtClean="0">
              <a:solidFill>
                <a:srgbClr val="717171"/>
              </a:solidFill>
              <a:latin typeface="Tahoma" panose="020B0604030504040204" pitchFamily="34" charset="0"/>
            </a:endParaRPr>
          </a:p>
        </p:txBody>
      </p:sp>
      <p:pic>
        <p:nvPicPr>
          <p:cNvPr id="68612" name="Picture 2"/>
          <p:cNvPicPr>
            <a:picLocks noChangeAspect="1" noChangeArrowheads="1"/>
          </p:cNvPicPr>
          <p:nvPr/>
        </p:nvPicPr>
        <p:blipFill>
          <a:blip r:embed="rId2">
            <a:extLst>
              <a:ext uri="{28A0092B-C50C-407E-A947-70E740481C1C}">
                <a14:useLocalDpi xmlns:a14="http://schemas.microsoft.com/office/drawing/2010/main" val="0"/>
              </a:ext>
            </a:extLst>
          </a:blip>
          <a:srcRect l="7858" t="21445" r="5586" b="12401"/>
          <a:stretch>
            <a:fillRect/>
          </a:stretch>
        </p:blipFill>
        <p:spPr bwMode="auto">
          <a:xfrm>
            <a:off x="152400" y="1295400"/>
            <a:ext cx="87725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28600" y="4572000"/>
            <a:ext cx="8382000" cy="809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66725" y="4661669"/>
            <a:ext cx="8220075" cy="1200329"/>
          </a:xfrm>
          <a:prstGeom prst="rect">
            <a:avLst/>
          </a:prstGeom>
          <a:noFill/>
        </p:spPr>
        <p:txBody>
          <a:bodyPr wrap="square" rtlCol="0">
            <a:spAutoFit/>
          </a:bodyPr>
          <a:lstStyle/>
          <a:p>
            <a:r>
              <a:rPr lang="en-US" b="1" dirty="0" smtClean="0">
                <a:solidFill>
                  <a:schemeClr val="accent3">
                    <a:lumMod val="50000"/>
                  </a:schemeClr>
                </a:solidFill>
              </a:rPr>
              <a:t>To learn more about the NCP/NCPT and other available resources, </a:t>
            </a:r>
          </a:p>
          <a:p>
            <a:r>
              <a:rPr lang="en-US" b="1" dirty="0" smtClean="0">
                <a:solidFill>
                  <a:schemeClr val="accent3">
                    <a:lumMod val="50000"/>
                  </a:schemeClr>
                </a:solidFill>
              </a:rPr>
              <a:t>visit </a:t>
            </a:r>
            <a:r>
              <a:rPr lang="en-US" b="1" dirty="0" smtClean="0">
                <a:solidFill>
                  <a:schemeClr val="accent3">
                    <a:lumMod val="50000"/>
                  </a:schemeClr>
                </a:solidFill>
                <a:hlinkClick r:id="rId3"/>
              </a:rPr>
              <a:t>www.eatright/NCP</a:t>
            </a:r>
            <a:r>
              <a:rPr lang="en-US" b="1" dirty="0" smtClean="0">
                <a:solidFill>
                  <a:schemeClr val="accent3">
                    <a:lumMod val="50000"/>
                  </a:schemeClr>
                </a:solidFill>
              </a:rPr>
              <a:t>. </a:t>
            </a:r>
          </a:p>
          <a:p>
            <a:endParaRPr lang="en-US" b="1" dirty="0">
              <a:solidFill>
                <a:schemeClr val="accent3">
                  <a:lumMod val="50000"/>
                </a:schemeClr>
              </a:solidFill>
            </a:endParaRPr>
          </a:p>
          <a:p>
            <a:r>
              <a:rPr lang="en-US" b="1" dirty="0" smtClean="0">
                <a:solidFill>
                  <a:schemeClr val="accent3">
                    <a:lumMod val="50000"/>
                  </a:schemeClr>
                </a:solidFill>
              </a:rPr>
              <a:t>Please direct any further questions to ncp@eatright.org</a:t>
            </a:r>
            <a:endParaRPr lang="en-US" b="1" dirty="0">
              <a:solidFill>
                <a:schemeClr val="accent3">
                  <a:lumMod val="50000"/>
                </a:schemeClr>
              </a:solidFill>
            </a:endParaRPr>
          </a:p>
        </p:txBody>
      </p:sp>
    </p:spTree>
    <p:extLst>
      <p:ext uri="{BB962C8B-B14F-4D97-AF65-F5344CB8AC3E}">
        <p14:creationId xmlns:p14="http://schemas.microsoft.com/office/powerpoint/2010/main" val="14301379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304800"/>
            <a:ext cx="8229600" cy="563563"/>
          </a:xfrm>
        </p:spPr>
        <p:txBody>
          <a:bodyPr/>
          <a:lstStyle/>
          <a:p>
            <a:r>
              <a:rPr lang="en-US" dirty="0" smtClean="0"/>
              <a:t>Step 1: Nutrition Assessment</a:t>
            </a:r>
          </a:p>
        </p:txBody>
      </p:sp>
      <p:sp>
        <p:nvSpPr>
          <p:cNvPr id="14339"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2C18DC9-C4E1-4F15-ADEF-940797EB402E}" type="slidenum">
              <a:rPr lang="en-US" smtClean="0">
                <a:solidFill>
                  <a:srgbClr val="717171"/>
                </a:solidFill>
                <a:latin typeface="Tahoma" panose="020B0604030504040204" pitchFamily="34" charset="0"/>
              </a:rPr>
              <a:pPr fontAlgn="base">
                <a:spcBef>
                  <a:spcPct val="0"/>
                </a:spcBef>
                <a:spcAft>
                  <a:spcPct val="0"/>
                </a:spcAft>
              </a:pPr>
              <a:t>6</a:t>
            </a:fld>
            <a:endParaRPr lang="en-US" smtClean="0">
              <a:solidFill>
                <a:srgbClr val="717171"/>
              </a:solidFill>
              <a:latin typeface="Tahoma" panose="020B0604030504040204" pitchFamily="34" charset="0"/>
            </a:endParaRPr>
          </a:p>
        </p:txBody>
      </p:sp>
      <p:sp>
        <p:nvSpPr>
          <p:cNvPr id="5" name="Text Placeholder 2"/>
          <p:cNvSpPr>
            <a:spLocks noGrp="1"/>
          </p:cNvSpPr>
          <p:nvPr>
            <p:ph type="body" sz="quarter" idx="12"/>
          </p:nvPr>
        </p:nvSpPr>
        <p:spPr>
          <a:xfrm>
            <a:off x="228600" y="914400"/>
            <a:ext cx="8686800" cy="5791200"/>
          </a:xfrm>
        </p:spPr>
        <p:txBody>
          <a:bodyPr/>
          <a:lstStyle/>
          <a:p>
            <a:pPr marL="0" indent="0">
              <a:defRPr/>
            </a:pPr>
            <a:r>
              <a:rPr lang="en-US" dirty="0" smtClean="0">
                <a:solidFill>
                  <a:srgbClr val="D60093"/>
                </a:solidFill>
              </a:rPr>
              <a:t>Critical Thinking Skills </a:t>
            </a:r>
          </a:p>
          <a:p>
            <a:pPr marL="0" indent="0">
              <a:defRPr/>
            </a:pPr>
            <a:endParaRPr lang="en-US" sz="1800" dirty="0" smtClean="0">
              <a:solidFill>
                <a:schemeClr val="bg1">
                  <a:lumMod val="50000"/>
                </a:schemeClr>
              </a:solidFill>
            </a:endParaRPr>
          </a:p>
          <a:p>
            <a:pPr marL="915988" lvl="1" indent="-457200">
              <a:defRPr/>
            </a:pPr>
            <a:r>
              <a:rPr lang="en-US" sz="2400" dirty="0" smtClean="0">
                <a:solidFill>
                  <a:srgbClr val="39683E"/>
                </a:solidFill>
              </a:rPr>
              <a:t>Determining appropriate data to collect</a:t>
            </a:r>
          </a:p>
          <a:p>
            <a:pPr lvl="1" indent="-342900">
              <a:defRPr/>
            </a:pPr>
            <a:endParaRPr lang="en-US" sz="2400" dirty="0" smtClean="0">
              <a:solidFill>
                <a:srgbClr val="39683E"/>
              </a:solidFill>
            </a:endParaRPr>
          </a:p>
          <a:p>
            <a:pPr marL="915988" lvl="1" indent="-457200">
              <a:defRPr/>
            </a:pPr>
            <a:r>
              <a:rPr lang="en-US" sz="2400" dirty="0" smtClean="0">
                <a:solidFill>
                  <a:srgbClr val="39683E"/>
                </a:solidFill>
              </a:rPr>
              <a:t>Determining the need for additional information</a:t>
            </a:r>
          </a:p>
          <a:p>
            <a:pPr marL="915988" lvl="1" indent="-457200">
              <a:defRPr/>
            </a:pPr>
            <a:endParaRPr lang="en-US" sz="2400" dirty="0" smtClean="0">
              <a:solidFill>
                <a:srgbClr val="39683E"/>
              </a:solidFill>
            </a:endParaRPr>
          </a:p>
          <a:p>
            <a:pPr marL="915988" lvl="1" indent="-457200">
              <a:defRPr/>
            </a:pPr>
            <a:r>
              <a:rPr lang="en-US" sz="2400" dirty="0" smtClean="0">
                <a:solidFill>
                  <a:srgbClr val="39683E"/>
                </a:solidFill>
              </a:rPr>
              <a:t>Selecting appropriate assessment tools and procedures </a:t>
            </a:r>
          </a:p>
          <a:p>
            <a:pPr lvl="1" indent="-342900">
              <a:defRPr/>
            </a:pPr>
            <a:endParaRPr lang="en-US" sz="2400" dirty="0" smtClean="0">
              <a:solidFill>
                <a:srgbClr val="39683E"/>
              </a:solidFill>
            </a:endParaRPr>
          </a:p>
          <a:p>
            <a:pPr marL="915988" lvl="1" indent="-457200">
              <a:defRPr/>
            </a:pPr>
            <a:r>
              <a:rPr lang="en-US" sz="2400" dirty="0" smtClean="0">
                <a:solidFill>
                  <a:srgbClr val="39683E"/>
                </a:solidFill>
              </a:rPr>
              <a:t>Applying the assessment tools in valid and reliable ways</a:t>
            </a:r>
          </a:p>
          <a:p>
            <a:pPr marL="915988" lvl="1" indent="-457200">
              <a:defRPr/>
            </a:pPr>
            <a:endParaRPr lang="en-US" sz="2400" dirty="0" smtClean="0">
              <a:solidFill>
                <a:srgbClr val="39683E"/>
              </a:solidFill>
            </a:endParaRPr>
          </a:p>
          <a:p>
            <a:pPr marL="915988" lvl="1" indent="-457200">
              <a:defRPr/>
            </a:pPr>
            <a:r>
              <a:rPr lang="en-US" sz="2400" dirty="0" smtClean="0">
                <a:solidFill>
                  <a:srgbClr val="39683E"/>
                </a:solidFill>
              </a:rPr>
              <a:t>Distinguishing relevant from irrelevant data</a:t>
            </a:r>
          </a:p>
          <a:p>
            <a:pPr marL="915988" lvl="1" indent="-457200">
              <a:defRPr/>
            </a:pPr>
            <a:endParaRPr lang="en-US" sz="2400" dirty="0" smtClean="0">
              <a:solidFill>
                <a:srgbClr val="39683E"/>
              </a:solidFill>
            </a:endParaRPr>
          </a:p>
          <a:p>
            <a:pPr marL="915988" lvl="1" indent="-457200">
              <a:defRPr/>
            </a:pPr>
            <a:r>
              <a:rPr lang="en-US" sz="2400" dirty="0" smtClean="0">
                <a:solidFill>
                  <a:srgbClr val="39683E"/>
                </a:solidFill>
              </a:rPr>
              <a:t>Distinguishing important from unimportant data</a:t>
            </a:r>
          </a:p>
          <a:p>
            <a:pPr marL="915988" lvl="1" indent="-457200">
              <a:defRPr/>
            </a:pPr>
            <a:endParaRPr lang="en-US" sz="2400" dirty="0" smtClean="0">
              <a:solidFill>
                <a:srgbClr val="39683E"/>
              </a:solidFill>
            </a:endParaRPr>
          </a:p>
          <a:p>
            <a:pPr marL="915988" lvl="1" indent="-457200">
              <a:defRPr/>
            </a:pPr>
            <a:r>
              <a:rPr lang="en-US" sz="2400" dirty="0" smtClean="0">
                <a:solidFill>
                  <a:srgbClr val="39683E"/>
                </a:solidFill>
              </a:rPr>
              <a:t>Validating the data</a:t>
            </a:r>
          </a:p>
        </p:txBody>
      </p:sp>
    </p:spTree>
    <p:extLst>
      <p:ext uri="{BB962C8B-B14F-4D97-AF65-F5344CB8AC3E}">
        <p14:creationId xmlns:p14="http://schemas.microsoft.com/office/powerpoint/2010/main" val="29980882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304800" y="304800"/>
            <a:ext cx="8229600" cy="563563"/>
          </a:xfrm>
        </p:spPr>
        <p:txBody>
          <a:bodyPr/>
          <a:lstStyle/>
          <a:p>
            <a:r>
              <a:rPr lang="en-US" dirty="0" smtClean="0"/>
              <a:t>International Website</a:t>
            </a:r>
          </a:p>
        </p:txBody>
      </p:sp>
      <p:sp>
        <p:nvSpPr>
          <p:cNvPr id="69635"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23C504F-2610-47EF-BD8C-1EADB36ACCD4}" type="slidenum">
              <a:rPr lang="en-US" smtClean="0">
                <a:solidFill>
                  <a:srgbClr val="717171"/>
                </a:solidFill>
                <a:latin typeface="Tahoma" panose="020B0604030504040204" pitchFamily="34" charset="0"/>
              </a:rPr>
              <a:pPr fontAlgn="base">
                <a:spcBef>
                  <a:spcPct val="0"/>
                </a:spcBef>
                <a:spcAft>
                  <a:spcPct val="0"/>
                </a:spcAft>
              </a:pPr>
              <a:t>60</a:t>
            </a:fld>
            <a:endParaRPr lang="en-US" smtClean="0">
              <a:solidFill>
                <a:srgbClr val="717171"/>
              </a:solidFill>
              <a:latin typeface="Tahoma" panose="020B0604030504040204" pitchFamily="34" charset="0"/>
            </a:endParaRPr>
          </a:p>
        </p:txBody>
      </p:sp>
      <p:sp>
        <p:nvSpPr>
          <p:cNvPr id="3" name="Rectangle 2"/>
          <p:cNvSpPr/>
          <p:nvPr/>
        </p:nvSpPr>
        <p:spPr>
          <a:xfrm>
            <a:off x="685800" y="5849421"/>
            <a:ext cx="6324600" cy="369332"/>
          </a:xfrm>
          <a:prstGeom prst="rect">
            <a:avLst/>
          </a:prstGeom>
        </p:spPr>
        <p:txBody>
          <a:bodyPr wrap="square">
            <a:spAutoFit/>
          </a:bodyPr>
          <a:lstStyle/>
          <a:p>
            <a:pPr marL="0" indent="0" algn="ctr"/>
            <a:r>
              <a:rPr lang="en-US" b="1" u="sng" dirty="0">
                <a:solidFill>
                  <a:srgbClr val="0000FF"/>
                </a:solidFill>
              </a:rPr>
              <a:t>https://ncpt.webauthor.com/international-collaboration</a:t>
            </a:r>
          </a:p>
        </p:txBody>
      </p:sp>
      <p:pic>
        <p:nvPicPr>
          <p:cNvPr id="4" name="Picture 3"/>
          <p:cNvPicPr>
            <a:picLocks noChangeAspect="1"/>
          </p:cNvPicPr>
          <p:nvPr/>
        </p:nvPicPr>
        <p:blipFill>
          <a:blip r:embed="rId3"/>
          <a:stretch>
            <a:fillRect/>
          </a:stretch>
        </p:blipFill>
        <p:spPr>
          <a:xfrm>
            <a:off x="528637" y="1590675"/>
            <a:ext cx="8086725" cy="3676650"/>
          </a:xfrm>
          <a:prstGeom prst="rect">
            <a:avLst/>
          </a:prstGeom>
        </p:spPr>
      </p:pic>
    </p:spTree>
    <p:extLst>
      <p:ext uri="{BB962C8B-B14F-4D97-AF65-F5344CB8AC3E}">
        <p14:creationId xmlns:p14="http://schemas.microsoft.com/office/powerpoint/2010/main" val="7740801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74F903-EA8A-4F3D-87DA-1BF66329E0C5}" type="slidenum">
              <a:rPr lang="en-US" altLang="en-US">
                <a:solidFill>
                  <a:srgbClr val="717171"/>
                </a:solidFill>
                <a:latin typeface="Tahoma" panose="020B0604030504040204" pitchFamily="34" charset="0"/>
              </a:rPr>
              <a:pPr/>
              <a:t>61</a:t>
            </a:fld>
            <a:endParaRPr lang="en-US" altLang="en-US">
              <a:solidFill>
                <a:srgbClr val="717171"/>
              </a:solidFill>
              <a:latin typeface="Tahoma" panose="020B0604030504040204" pitchFamily="34" charset="0"/>
            </a:endParaRPr>
          </a:p>
        </p:txBody>
      </p:sp>
      <p:sp>
        <p:nvSpPr>
          <p:cNvPr id="5" name="Title 1"/>
          <p:cNvSpPr txBox="1">
            <a:spLocks/>
          </p:cNvSpPr>
          <p:nvPr/>
        </p:nvSpPr>
        <p:spPr bwMode="auto">
          <a:xfrm>
            <a:off x="152400" y="152400"/>
            <a:ext cx="8912225" cy="1295400"/>
          </a:xfrm>
          <a:prstGeom prst="rect">
            <a:avLst/>
          </a:prstGeom>
          <a:noFill/>
          <a:ln w="9525">
            <a:noFill/>
            <a:miter lim="800000"/>
            <a:headEnd/>
            <a:tailEnd/>
          </a:ln>
        </p:spPr>
        <p:txBody>
          <a:bodyPr anchor="ctr"/>
          <a:lstStyle/>
          <a:p>
            <a:pPr>
              <a:defRPr/>
            </a:pPr>
            <a:r>
              <a:rPr lang="en-US" sz="3200" b="1" dirty="0" err="1">
                <a:solidFill>
                  <a:srgbClr val="39683E"/>
                </a:solidFill>
                <a:latin typeface="Arial Narrow" panose="020B0606020202030204" pitchFamily="34" charset="0"/>
                <a:ea typeface="+mj-ea"/>
                <a:cs typeface="Tahoma" pitchFamily="34" charset="0"/>
              </a:rPr>
              <a:t>eNCPT</a:t>
            </a:r>
            <a:r>
              <a:rPr lang="en-US" sz="3200" b="1" dirty="0">
                <a:solidFill>
                  <a:srgbClr val="39683E"/>
                </a:solidFill>
                <a:latin typeface="Arial Narrow" panose="020B0606020202030204" pitchFamily="34" charset="0"/>
                <a:ea typeface="+mj-ea"/>
                <a:cs typeface="Tahoma" pitchFamily="34" charset="0"/>
              </a:rPr>
              <a:t> Student Companion Guide</a:t>
            </a:r>
          </a:p>
          <a:p>
            <a:pPr>
              <a:defRPr/>
            </a:pPr>
            <a:r>
              <a:rPr lang="en-US" sz="3200" b="1" dirty="0">
                <a:solidFill>
                  <a:srgbClr val="39683E"/>
                </a:solidFill>
                <a:latin typeface="Arial Narrow" panose="020B0606020202030204" pitchFamily="34" charset="0"/>
                <a:ea typeface="+mj-ea"/>
                <a:cs typeface="Tahoma" pitchFamily="34" charset="0"/>
              </a:rPr>
              <a:t>and Instructor’s Solution Manual</a:t>
            </a:r>
          </a:p>
        </p:txBody>
      </p:sp>
      <p:sp>
        <p:nvSpPr>
          <p:cNvPr id="71684" name="Slide Number Placeholder 3"/>
          <p:cNvSpPr txBox="1">
            <a:spLocks/>
          </p:cNvSpPr>
          <p:nvPr/>
        </p:nvSpPr>
        <p:spPr bwMode="auto">
          <a:xfrm>
            <a:off x="6934200" y="6629400"/>
            <a:ext cx="2133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855AC1F6-AE0C-49CB-BDFA-052A73342277}" type="slidenum">
              <a:rPr lang="en-US" altLang="en-US" sz="1200">
                <a:solidFill>
                  <a:srgbClr val="717171"/>
                </a:solidFill>
                <a:latin typeface="Tahoma" panose="020B0604030504040204" pitchFamily="34" charset="0"/>
                <a:cs typeface="Tahoma" panose="020B0604030504040204" pitchFamily="34" charset="0"/>
              </a:rPr>
              <a:pPr algn="r" eaLnBrk="1" hangingPunct="1"/>
              <a:t>61</a:t>
            </a:fld>
            <a:endParaRPr lang="en-US" altLang="en-US" sz="1200">
              <a:solidFill>
                <a:srgbClr val="717171"/>
              </a:solidFill>
              <a:latin typeface="Tahoma" panose="020B0604030504040204" pitchFamily="34" charset="0"/>
              <a:cs typeface="Tahoma" panose="020B0604030504040204" pitchFamily="34" charset="0"/>
            </a:endParaRPr>
          </a:p>
        </p:txBody>
      </p:sp>
      <p:sp>
        <p:nvSpPr>
          <p:cNvPr id="8" name="Rectangle 7"/>
          <p:cNvSpPr/>
          <p:nvPr/>
        </p:nvSpPr>
        <p:spPr>
          <a:xfrm>
            <a:off x="304800" y="1295400"/>
            <a:ext cx="8382000" cy="5573713"/>
          </a:xfrm>
          <a:prstGeom prst="rect">
            <a:avLst/>
          </a:prstGeom>
        </p:spPr>
        <p:txBody>
          <a:bodyPr>
            <a:spAutoFit/>
          </a:bodyPr>
          <a:lstStyle/>
          <a:p>
            <a:pPr eaLnBrk="1" hangingPunct="1">
              <a:lnSpc>
                <a:spcPct val="105000"/>
              </a:lnSpc>
              <a:spcBef>
                <a:spcPts val="0"/>
              </a:spcBef>
              <a:spcAft>
                <a:spcPts val="0"/>
              </a:spcAft>
              <a:tabLst>
                <a:tab pos="3295650" algn="l"/>
              </a:tabLst>
              <a:defRPr/>
            </a:pPr>
            <a:r>
              <a:rPr lang="en-US" sz="2400" kern="100" dirty="0">
                <a:solidFill>
                  <a:srgbClr val="39683E"/>
                </a:solidFill>
                <a:latin typeface="Calibri" panose="020F0502020204030204" pitchFamily="34" charset="0"/>
                <a:ea typeface="Calibri" panose="020F0502020204030204" pitchFamily="34" charset="0"/>
                <a:cs typeface="Times New Roman" panose="02020603050405020304" pitchFamily="18" charset="0"/>
              </a:rPr>
              <a:t>The Academy has created a student </a:t>
            </a:r>
            <a:r>
              <a:rPr lang="en-US" sz="2400" kern="100" dirty="0" err="1">
                <a:solidFill>
                  <a:srgbClr val="39683E"/>
                </a:solidFill>
                <a:latin typeface="Calibri" panose="020F0502020204030204" pitchFamily="34" charset="0"/>
                <a:ea typeface="Calibri" panose="020F0502020204030204" pitchFamily="34" charset="0"/>
                <a:cs typeface="Times New Roman" panose="02020603050405020304" pitchFamily="18" charset="0"/>
              </a:rPr>
              <a:t>eNCPT</a:t>
            </a:r>
            <a:r>
              <a:rPr lang="en-US" sz="2400" kern="100" dirty="0">
                <a:solidFill>
                  <a:srgbClr val="39683E"/>
                </a:solidFill>
                <a:latin typeface="Calibri" panose="020F0502020204030204" pitchFamily="34" charset="0"/>
                <a:ea typeface="Calibri" panose="020F0502020204030204" pitchFamily="34" charset="0"/>
                <a:cs typeface="Times New Roman" panose="02020603050405020304" pitchFamily="18" charset="0"/>
              </a:rPr>
              <a:t> workbook, the NEW </a:t>
            </a:r>
            <a:r>
              <a:rPr lang="en-US" sz="2400" kern="100" dirty="0" err="1">
                <a:solidFill>
                  <a:srgbClr val="39683E"/>
                </a:solidFill>
                <a:latin typeface="Calibri" panose="020F0502020204030204" pitchFamily="34" charset="0"/>
                <a:ea typeface="Calibri" panose="020F0502020204030204" pitchFamily="34" charset="0"/>
                <a:cs typeface="Times New Roman" panose="02020603050405020304" pitchFamily="18" charset="0"/>
              </a:rPr>
              <a:t>eNCPT</a:t>
            </a:r>
            <a:r>
              <a:rPr lang="en-US" sz="2400" kern="100" dirty="0">
                <a:solidFill>
                  <a:srgbClr val="39683E"/>
                </a:solidFill>
                <a:latin typeface="Calibri" panose="020F0502020204030204" pitchFamily="34" charset="0"/>
                <a:ea typeface="Calibri" panose="020F0502020204030204" pitchFamily="34" charset="0"/>
                <a:cs typeface="Times New Roman" panose="02020603050405020304" pitchFamily="18" charset="0"/>
              </a:rPr>
              <a:t> Student Companion Guide, and Instructor’s Solution Manual.  This book, in hard copy format, is designed to assist educators in classroom teaching of the </a:t>
            </a:r>
            <a:r>
              <a:rPr lang="en-US" sz="2400" kern="100" dirty="0" err="1">
                <a:solidFill>
                  <a:srgbClr val="39683E"/>
                </a:solidFill>
                <a:latin typeface="Calibri" panose="020F0502020204030204" pitchFamily="34" charset="0"/>
                <a:ea typeface="Calibri" panose="020F0502020204030204" pitchFamily="34" charset="0"/>
                <a:cs typeface="Times New Roman" panose="02020603050405020304" pitchFamily="18" charset="0"/>
              </a:rPr>
              <a:t>eNCPT</a:t>
            </a:r>
            <a:r>
              <a:rPr lang="en-US" sz="2400" kern="100" dirty="0">
                <a:solidFill>
                  <a:srgbClr val="39683E"/>
                </a:solidFill>
                <a:latin typeface="Calibri" panose="020F0502020204030204" pitchFamily="34" charset="0"/>
                <a:ea typeface="Calibri" panose="020F0502020204030204" pitchFamily="34" charset="0"/>
                <a:cs typeface="Times New Roman" panose="02020603050405020304" pitchFamily="18" charset="0"/>
              </a:rPr>
              <a:t>, and provides the following:</a:t>
            </a:r>
          </a:p>
          <a:p>
            <a:pPr eaLnBrk="1" hangingPunct="1">
              <a:lnSpc>
                <a:spcPct val="105000"/>
              </a:lnSpc>
              <a:spcBef>
                <a:spcPts val="0"/>
              </a:spcBef>
              <a:spcAft>
                <a:spcPts val="0"/>
              </a:spcAft>
              <a:tabLst>
                <a:tab pos="3295650" algn="l"/>
              </a:tabLst>
              <a:defRPr/>
            </a:pPr>
            <a:r>
              <a:rPr lang="en-US" sz="2400" kern="100" dirty="0">
                <a:solidFill>
                  <a:srgbClr val="39683E"/>
                </a:solidFill>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39683E"/>
                </a:solidFill>
                <a:latin typeface="Calibri" panose="020F0502020204030204" pitchFamily="34" charset="0"/>
                <a:ea typeface="Calibri" panose="020F0502020204030204" pitchFamily="34" charset="0"/>
                <a:cs typeface="Times New Roman" panose="02020603050405020304" pitchFamily="18" charset="0"/>
              </a:rPr>
              <a:t>Documents to help you teach the Nutrition Care Process Terminology </a:t>
            </a:r>
          </a:p>
          <a:p>
            <a:pPr marL="342900" indent="-342900" eaLnBrk="1" hangingPunct="1">
              <a:lnSpc>
                <a:spcPct val="107000"/>
              </a:lnSpc>
              <a:spcBef>
                <a:spcPts val="0"/>
              </a:spcBef>
              <a:spcAft>
                <a:spcPts val="0"/>
              </a:spcAft>
              <a:buFont typeface="Symbol" panose="05050102010706020507" pitchFamily="18" charset="2"/>
              <a:buChar char=""/>
              <a:tabLst>
                <a:tab pos="3295650" algn="l"/>
              </a:tabLst>
              <a:defRPr/>
            </a:pPr>
            <a:r>
              <a:rPr lang="en-US" sz="2400" dirty="0">
                <a:solidFill>
                  <a:srgbClr val="39683E"/>
                </a:solidFill>
                <a:latin typeface="Calibri" panose="020F0502020204030204" pitchFamily="34" charset="0"/>
                <a:ea typeface="Calibri" panose="020F0502020204030204" pitchFamily="34" charset="0"/>
                <a:cs typeface="Times New Roman" panose="02020603050405020304" pitchFamily="18" charset="0"/>
              </a:rPr>
              <a:t>Assessments to measure student comprehension</a:t>
            </a:r>
          </a:p>
          <a:p>
            <a:pPr marL="342900" indent="-342900" eaLnBrk="1" hangingPunct="1">
              <a:lnSpc>
                <a:spcPct val="107000"/>
              </a:lnSpc>
              <a:spcBef>
                <a:spcPts val="0"/>
              </a:spcBef>
              <a:spcAft>
                <a:spcPts val="0"/>
              </a:spcAft>
              <a:buFont typeface="Symbol" panose="05050102010706020507" pitchFamily="18" charset="2"/>
              <a:buChar char=""/>
              <a:tabLst>
                <a:tab pos="3295650" algn="l"/>
              </a:tabLst>
              <a:defRPr/>
            </a:pPr>
            <a:r>
              <a:rPr lang="en-US" sz="2400" dirty="0">
                <a:solidFill>
                  <a:srgbClr val="39683E"/>
                </a:solidFill>
                <a:latin typeface="Calibri" panose="020F0502020204030204" pitchFamily="34" charset="0"/>
                <a:ea typeface="Calibri" panose="020F0502020204030204" pitchFamily="34" charset="0"/>
                <a:cs typeface="Times New Roman" panose="02020603050405020304" pitchFamily="18" charset="0"/>
              </a:rPr>
              <a:t>Activities that promote group or classroom discussion:</a:t>
            </a:r>
          </a:p>
          <a:p>
            <a:pPr marL="742950" lvl="1" indent="-285750" eaLnBrk="1" hangingPunct="1">
              <a:lnSpc>
                <a:spcPct val="107000"/>
              </a:lnSpc>
              <a:spcBef>
                <a:spcPts val="0"/>
              </a:spcBef>
              <a:spcAft>
                <a:spcPts val="0"/>
              </a:spcAft>
              <a:buFont typeface="Courier New" panose="02070309020205020404" pitchFamily="49" charset="0"/>
              <a:buChar char="o"/>
              <a:tabLst>
                <a:tab pos="3295650" algn="l"/>
              </a:tabLst>
              <a:defRPr/>
            </a:pPr>
            <a:r>
              <a:rPr lang="en-US" sz="2400" dirty="0">
                <a:solidFill>
                  <a:srgbClr val="39683E"/>
                </a:solidFill>
                <a:latin typeface="Calibri" panose="020F0502020204030204" pitchFamily="34" charset="0"/>
                <a:ea typeface="Calibri" panose="020F0502020204030204" pitchFamily="34" charset="0"/>
                <a:cs typeface="Times New Roman" panose="02020603050405020304" pitchFamily="18" charset="0"/>
              </a:rPr>
              <a:t>Worksheets to teach development of PES statements</a:t>
            </a:r>
          </a:p>
          <a:p>
            <a:pPr marL="742950" lvl="1" indent="-285750" eaLnBrk="1" hangingPunct="1">
              <a:lnSpc>
                <a:spcPct val="107000"/>
              </a:lnSpc>
              <a:spcBef>
                <a:spcPts val="0"/>
              </a:spcBef>
              <a:spcAft>
                <a:spcPts val="0"/>
              </a:spcAft>
              <a:buFont typeface="Courier New" panose="02070309020205020404" pitchFamily="49" charset="0"/>
              <a:buChar char="o"/>
              <a:tabLst>
                <a:tab pos="3295650" algn="l"/>
              </a:tabLst>
              <a:defRPr/>
            </a:pPr>
            <a:r>
              <a:rPr lang="en-US" sz="2400" dirty="0">
                <a:solidFill>
                  <a:srgbClr val="39683E"/>
                </a:solidFill>
                <a:latin typeface="Calibri" panose="020F0502020204030204" pitchFamily="34" charset="0"/>
                <a:ea typeface="Calibri" panose="020F0502020204030204" pitchFamily="34" charset="0"/>
                <a:cs typeface="Times New Roman" panose="02020603050405020304" pitchFamily="18" charset="0"/>
              </a:rPr>
              <a:t>Case studies that promote active learning</a:t>
            </a:r>
          </a:p>
          <a:p>
            <a:pPr marL="742950" lvl="1" indent="-285750" eaLnBrk="1" hangingPunct="1">
              <a:lnSpc>
                <a:spcPct val="107000"/>
              </a:lnSpc>
              <a:spcBef>
                <a:spcPts val="0"/>
              </a:spcBef>
              <a:spcAft>
                <a:spcPts val="0"/>
              </a:spcAft>
              <a:buFont typeface="Courier New" panose="02070309020205020404" pitchFamily="49" charset="0"/>
              <a:buChar char="o"/>
              <a:tabLst>
                <a:tab pos="3295650" algn="l"/>
              </a:tabLst>
              <a:defRPr/>
            </a:pPr>
            <a:r>
              <a:rPr lang="en-US" sz="2400" dirty="0">
                <a:solidFill>
                  <a:srgbClr val="39683E"/>
                </a:solidFill>
                <a:latin typeface="Calibri" panose="020F0502020204030204" pitchFamily="34" charset="0"/>
                <a:ea typeface="Calibri" panose="020F0502020204030204" pitchFamily="34" charset="0"/>
                <a:cs typeface="Times New Roman" panose="02020603050405020304" pitchFamily="18" charset="0"/>
              </a:rPr>
              <a:t>Activities that students can complete as homework using their </a:t>
            </a:r>
            <a:r>
              <a:rPr lang="en-US" sz="2400" dirty="0" err="1">
                <a:solidFill>
                  <a:srgbClr val="39683E"/>
                </a:solidFill>
                <a:latin typeface="Calibri" panose="020F0502020204030204" pitchFamily="34" charset="0"/>
                <a:ea typeface="Calibri" panose="020F0502020204030204" pitchFamily="34" charset="0"/>
                <a:cs typeface="Times New Roman" panose="02020603050405020304" pitchFamily="18" charset="0"/>
              </a:rPr>
              <a:t>eNCPT</a:t>
            </a:r>
            <a:r>
              <a:rPr lang="en-US" sz="2400" dirty="0">
                <a:solidFill>
                  <a:srgbClr val="39683E"/>
                </a:solidFill>
                <a:latin typeface="Calibri" panose="020F0502020204030204" pitchFamily="34" charset="0"/>
                <a:ea typeface="Calibri" panose="020F0502020204030204" pitchFamily="34" charset="0"/>
                <a:cs typeface="Times New Roman" panose="02020603050405020304" pitchFamily="18" charset="0"/>
              </a:rPr>
              <a:t> subscription</a:t>
            </a:r>
          </a:p>
          <a:p>
            <a:pPr marL="914400" eaLnBrk="1" hangingPunct="1">
              <a:lnSpc>
                <a:spcPct val="107000"/>
              </a:lnSpc>
              <a:spcBef>
                <a:spcPts val="0"/>
              </a:spcBef>
              <a:spcAft>
                <a:spcPts val="800"/>
              </a:spcAft>
              <a:tabLst>
                <a:tab pos="3295650" algn="l"/>
              </a:tabLst>
              <a:defRPr/>
            </a:pP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02106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D9336E-9A87-4A59-BA1A-265D4F18F2D7}" type="slidenum">
              <a:rPr lang="en-US" altLang="en-US">
                <a:solidFill>
                  <a:srgbClr val="717171"/>
                </a:solidFill>
                <a:latin typeface="Tahoma" panose="020B0604030504040204" pitchFamily="34" charset="0"/>
              </a:rPr>
              <a:pPr/>
              <a:t>62</a:t>
            </a:fld>
            <a:endParaRPr lang="en-US" altLang="en-US">
              <a:solidFill>
                <a:srgbClr val="717171"/>
              </a:solidFill>
              <a:latin typeface="Tahoma" panose="020B0604030504040204" pitchFamily="34" charset="0"/>
            </a:endParaRPr>
          </a:p>
        </p:txBody>
      </p:sp>
      <p:sp>
        <p:nvSpPr>
          <p:cNvPr id="5" name="Title 1"/>
          <p:cNvSpPr txBox="1">
            <a:spLocks/>
          </p:cNvSpPr>
          <p:nvPr/>
        </p:nvSpPr>
        <p:spPr bwMode="auto">
          <a:xfrm>
            <a:off x="152400" y="152400"/>
            <a:ext cx="8912225" cy="1295400"/>
          </a:xfrm>
          <a:prstGeom prst="rect">
            <a:avLst/>
          </a:prstGeom>
          <a:noFill/>
          <a:ln w="9525">
            <a:noFill/>
            <a:miter lim="800000"/>
            <a:headEnd/>
            <a:tailEnd/>
          </a:ln>
        </p:spPr>
        <p:txBody>
          <a:bodyPr anchor="ctr"/>
          <a:lstStyle/>
          <a:p>
            <a:pPr>
              <a:defRPr/>
            </a:pPr>
            <a:r>
              <a:rPr lang="en-US" sz="3200" b="1" dirty="0" err="1">
                <a:solidFill>
                  <a:srgbClr val="39683E"/>
                </a:solidFill>
                <a:latin typeface="Arial Narrow" panose="020B0606020202030204" pitchFamily="34" charset="0"/>
                <a:ea typeface="+mj-ea"/>
                <a:cs typeface="Tahoma" pitchFamily="34" charset="0"/>
              </a:rPr>
              <a:t>eNCPT</a:t>
            </a:r>
            <a:r>
              <a:rPr lang="en-US" sz="3200" b="1" dirty="0">
                <a:solidFill>
                  <a:srgbClr val="39683E"/>
                </a:solidFill>
                <a:latin typeface="Arial Narrow" panose="020B0606020202030204" pitchFamily="34" charset="0"/>
                <a:ea typeface="+mj-ea"/>
                <a:cs typeface="Tahoma" pitchFamily="34" charset="0"/>
              </a:rPr>
              <a:t> Student Companion Guide</a:t>
            </a:r>
          </a:p>
          <a:p>
            <a:pPr>
              <a:defRPr/>
            </a:pPr>
            <a:r>
              <a:rPr lang="en-US" sz="3200" b="1" dirty="0">
                <a:solidFill>
                  <a:srgbClr val="39683E"/>
                </a:solidFill>
                <a:latin typeface="Arial Narrow" panose="020B0606020202030204" pitchFamily="34" charset="0"/>
                <a:ea typeface="+mj-ea"/>
                <a:cs typeface="Tahoma" pitchFamily="34" charset="0"/>
              </a:rPr>
              <a:t>and Instructor’s Solution Manual</a:t>
            </a:r>
          </a:p>
        </p:txBody>
      </p:sp>
      <p:sp>
        <p:nvSpPr>
          <p:cNvPr id="73732" name="Slide Number Placeholder 3"/>
          <p:cNvSpPr txBox="1">
            <a:spLocks/>
          </p:cNvSpPr>
          <p:nvPr/>
        </p:nvSpPr>
        <p:spPr bwMode="auto">
          <a:xfrm>
            <a:off x="6934200" y="6629400"/>
            <a:ext cx="2133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E14EFD6-AD07-4FD9-B3C7-F6CF001D6A03}" type="slidenum">
              <a:rPr lang="en-US" altLang="en-US" sz="1200">
                <a:solidFill>
                  <a:srgbClr val="717171"/>
                </a:solidFill>
                <a:latin typeface="Tahoma" panose="020B0604030504040204" pitchFamily="34" charset="0"/>
                <a:cs typeface="Tahoma" panose="020B0604030504040204" pitchFamily="34" charset="0"/>
              </a:rPr>
              <a:pPr algn="r" eaLnBrk="1" hangingPunct="1"/>
              <a:t>62</a:t>
            </a:fld>
            <a:endParaRPr lang="en-US" altLang="en-US" sz="1200">
              <a:solidFill>
                <a:srgbClr val="717171"/>
              </a:solidFill>
              <a:latin typeface="Tahoma" panose="020B0604030504040204" pitchFamily="34" charset="0"/>
              <a:cs typeface="Tahoma" panose="020B0604030504040204" pitchFamily="34" charset="0"/>
            </a:endParaRPr>
          </a:p>
        </p:txBody>
      </p:sp>
      <p:graphicFrame>
        <p:nvGraphicFramePr>
          <p:cNvPr id="73733" name="Object 8"/>
          <p:cNvGraphicFramePr>
            <a:graphicFrameLocks noChangeAspect="1"/>
          </p:cNvGraphicFramePr>
          <p:nvPr/>
        </p:nvGraphicFramePr>
        <p:xfrm>
          <a:off x="1066800" y="2006600"/>
          <a:ext cx="3140075" cy="4064000"/>
        </p:xfrm>
        <a:graphic>
          <a:graphicData uri="http://schemas.openxmlformats.org/presentationml/2006/ole">
            <mc:AlternateContent xmlns:mc="http://schemas.openxmlformats.org/markup-compatibility/2006">
              <mc:Choice xmlns:v="urn:schemas-microsoft-com:vml" Requires="v">
                <p:oleObj spid="_x0000_s1028" name="Acrobat Document" r:id="rId4" imgW="7768440" imgH="10058400" progId="AcroExch.Document.11">
                  <p:embed/>
                </p:oleObj>
              </mc:Choice>
              <mc:Fallback>
                <p:oleObj name="Acrobat Document" r:id="rId4" imgW="7768440" imgH="10058400" progId="AcroExch.Document.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006600"/>
                        <a:ext cx="3140075"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3734" name="Object 9"/>
          <p:cNvGraphicFramePr>
            <a:graphicFrameLocks noChangeAspect="1"/>
          </p:cNvGraphicFramePr>
          <p:nvPr/>
        </p:nvGraphicFramePr>
        <p:xfrm>
          <a:off x="4953000" y="2006600"/>
          <a:ext cx="3140075" cy="4064000"/>
        </p:xfrm>
        <a:graphic>
          <a:graphicData uri="http://schemas.openxmlformats.org/presentationml/2006/ole">
            <mc:AlternateContent xmlns:mc="http://schemas.openxmlformats.org/markup-compatibility/2006">
              <mc:Choice xmlns:v="urn:schemas-microsoft-com:vml" Requires="v">
                <p:oleObj spid="_x0000_s1029" name="Acrobat Document" r:id="rId6" imgW="7768440" imgH="10058400" progId="AcroExch.Document.11">
                  <p:embed/>
                </p:oleObj>
              </mc:Choice>
              <mc:Fallback>
                <p:oleObj name="Acrobat Document" r:id="rId6" imgW="7768440" imgH="10058400" progId="AcroExch.Document.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2006600"/>
                        <a:ext cx="3140075"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571823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NCP – Important Links</a:t>
            </a:r>
          </a:p>
        </p:txBody>
      </p:sp>
      <p:sp>
        <p:nvSpPr>
          <p:cNvPr id="70659" name="Text Placeholder 2"/>
          <p:cNvSpPr>
            <a:spLocks noGrp="1"/>
          </p:cNvSpPr>
          <p:nvPr>
            <p:ph type="body" sz="quarter" idx="12"/>
          </p:nvPr>
        </p:nvSpPr>
        <p:spPr>
          <a:xfrm>
            <a:off x="377456" y="1104014"/>
            <a:ext cx="8537944" cy="5410200"/>
          </a:xfrm>
        </p:spPr>
        <p:txBody>
          <a:bodyPr/>
          <a:lstStyle/>
          <a:p>
            <a:pPr>
              <a:buFont typeface="Wingdings" panose="05000000000000000000" pitchFamily="2" charset="2"/>
              <a:buChar char="§"/>
            </a:pPr>
            <a:r>
              <a:rPr lang="en-US" sz="2400" b="1" dirty="0" smtClean="0"/>
              <a:t>NCP </a:t>
            </a:r>
            <a:r>
              <a:rPr lang="en-US" sz="2400" b="1" dirty="0" smtClean="0"/>
              <a:t>Website: </a:t>
            </a:r>
            <a:r>
              <a:rPr lang="en-US" sz="2400" b="1" dirty="0" smtClean="0">
                <a:hlinkClick r:id="rId3"/>
              </a:rPr>
              <a:t>www.eatright.org/ncp</a:t>
            </a:r>
            <a:endParaRPr lang="en-US" sz="2400" b="1" dirty="0" smtClean="0"/>
          </a:p>
          <a:p>
            <a:pPr marL="0" indent="0"/>
            <a:endParaRPr lang="en-US" sz="2400" b="1" dirty="0" smtClean="0"/>
          </a:p>
          <a:p>
            <a:pPr>
              <a:buFont typeface="Wingdings" panose="05000000000000000000" pitchFamily="2" charset="2"/>
              <a:buChar char="§"/>
            </a:pPr>
            <a:r>
              <a:rPr lang="en-US" sz="2400" b="1" dirty="0"/>
              <a:t>International Collaboration and </a:t>
            </a:r>
            <a:r>
              <a:rPr lang="en-US" sz="2400" b="1" dirty="0" smtClean="0"/>
              <a:t>Translations</a:t>
            </a:r>
          </a:p>
          <a:p>
            <a:pPr marL="0" indent="0" algn="ctr"/>
            <a:r>
              <a:rPr lang="en-US" sz="2400" b="1" u="sng" dirty="0" smtClean="0">
                <a:solidFill>
                  <a:srgbClr val="0000FF"/>
                </a:solidFill>
              </a:rPr>
              <a:t>https</a:t>
            </a:r>
            <a:r>
              <a:rPr lang="en-US" sz="2400" b="1" u="sng" dirty="0">
                <a:solidFill>
                  <a:srgbClr val="0000FF"/>
                </a:solidFill>
              </a:rPr>
              <a:t>://ncpt.webauthor.com/international-collaboration</a:t>
            </a:r>
            <a:endParaRPr lang="en-US" sz="2400" b="1" u="sng" dirty="0" smtClean="0">
              <a:solidFill>
                <a:srgbClr val="0000FF"/>
              </a:solidFill>
            </a:endParaRPr>
          </a:p>
          <a:p>
            <a:pPr>
              <a:buFont typeface="Wingdings" panose="05000000000000000000" pitchFamily="2" charset="2"/>
              <a:buChar char="§"/>
            </a:pPr>
            <a:r>
              <a:rPr lang="en-US" sz="2400" b="1" dirty="0" smtClean="0"/>
              <a:t>NCP </a:t>
            </a:r>
            <a:r>
              <a:rPr lang="en-US" sz="2400" b="1" dirty="0" smtClean="0"/>
              <a:t>Snapshots: </a:t>
            </a:r>
            <a:endParaRPr lang="en-US" sz="2400" b="1" dirty="0" smtClean="0"/>
          </a:p>
          <a:p>
            <a:pPr lvl="1">
              <a:buFont typeface="Arial" panose="020B0604020202020204" pitchFamily="34" charset="0"/>
              <a:buNone/>
            </a:pPr>
            <a:r>
              <a:rPr lang="en-US" sz="2400" b="1" dirty="0" smtClean="0"/>
              <a:t>	</a:t>
            </a:r>
            <a:r>
              <a:rPr lang="en-US" sz="2400" b="1" dirty="0" smtClean="0">
                <a:hlinkClick r:id="rId4"/>
              </a:rPr>
              <a:t>http://www.eatright.org/HealthProfessionals/content.aspx?id=5902</a:t>
            </a:r>
            <a:endParaRPr lang="en-US" sz="2400" b="1" dirty="0" smtClean="0"/>
          </a:p>
          <a:p>
            <a:pPr lvl="1">
              <a:buFont typeface="Arial" panose="020B0604020202020204" pitchFamily="34" charset="0"/>
              <a:buNone/>
            </a:pPr>
            <a:r>
              <a:rPr lang="en-US" sz="2400" b="1" dirty="0" smtClean="0"/>
              <a:t> </a:t>
            </a:r>
          </a:p>
          <a:p>
            <a:pPr>
              <a:buFont typeface="Wingdings" panose="05000000000000000000" pitchFamily="2" charset="2"/>
              <a:buChar char="§"/>
            </a:pPr>
            <a:r>
              <a:rPr lang="en-US" sz="2400" b="1" dirty="0" smtClean="0"/>
              <a:t>NCP Publications and </a:t>
            </a:r>
            <a:r>
              <a:rPr lang="en-US" sz="2400" b="1" dirty="0" smtClean="0"/>
              <a:t>Toolkits: </a:t>
            </a:r>
            <a:r>
              <a:rPr lang="en-US" sz="2400" b="1" dirty="0" smtClean="0">
                <a:hlinkClick r:id="rId5"/>
              </a:rPr>
              <a:t>www.eatright.org/shop</a:t>
            </a:r>
            <a:endParaRPr lang="en-US" sz="2400" b="1" dirty="0" smtClean="0"/>
          </a:p>
          <a:p>
            <a:pPr marL="0" indent="0"/>
            <a:r>
              <a:rPr lang="en-US" sz="2400" b="1" dirty="0" smtClean="0"/>
              <a:t> </a:t>
            </a:r>
          </a:p>
          <a:p>
            <a:pPr>
              <a:buFont typeface="Wingdings" panose="05000000000000000000" pitchFamily="2" charset="2"/>
              <a:buChar char="§"/>
            </a:pPr>
            <a:r>
              <a:rPr lang="en-US" sz="2400" b="1" dirty="0" smtClean="0"/>
              <a:t>NCP Tutorial </a:t>
            </a:r>
            <a:r>
              <a:rPr lang="en-US" sz="2400" b="1" dirty="0" smtClean="0"/>
              <a:t>Modules: </a:t>
            </a:r>
            <a:r>
              <a:rPr lang="en-US" sz="2400" b="1" dirty="0" smtClean="0">
                <a:hlinkClick r:id="rId6"/>
              </a:rPr>
              <a:t>http</a:t>
            </a:r>
            <a:r>
              <a:rPr lang="en-US" sz="2400" b="1" dirty="0" smtClean="0">
                <a:hlinkClick r:id="rId6"/>
              </a:rPr>
              <a:t>://adaeal.com/ncp/</a:t>
            </a:r>
            <a:endParaRPr lang="en-US" sz="2400" b="1" dirty="0" smtClean="0"/>
          </a:p>
          <a:p>
            <a:pPr marL="0" indent="0"/>
            <a:endParaRPr lang="en-US" dirty="0" smtClean="0"/>
          </a:p>
        </p:txBody>
      </p:sp>
      <p:sp>
        <p:nvSpPr>
          <p:cNvPr id="70660"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C00132D-D07F-404E-A579-2299C088A497}" type="slidenum">
              <a:rPr lang="en-US" smtClean="0">
                <a:solidFill>
                  <a:srgbClr val="717171"/>
                </a:solidFill>
                <a:latin typeface="Tahoma" panose="020B0604030504040204" pitchFamily="34" charset="0"/>
              </a:rPr>
              <a:pPr fontAlgn="base">
                <a:spcBef>
                  <a:spcPct val="0"/>
                </a:spcBef>
                <a:spcAft>
                  <a:spcPct val="0"/>
                </a:spcAft>
              </a:pPr>
              <a:t>63</a:t>
            </a:fld>
            <a:endParaRPr lang="en-US" smtClean="0">
              <a:solidFill>
                <a:srgbClr val="717171"/>
              </a:solidFill>
              <a:latin typeface="Tahoma" panose="020B0604030504040204" pitchFamily="34" charset="0"/>
            </a:endParaRPr>
          </a:p>
        </p:txBody>
      </p:sp>
    </p:spTree>
    <p:extLst>
      <p:ext uri="{BB962C8B-B14F-4D97-AF65-F5344CB8AC3E}">
        <p14:creationId xmlns:p14="http://schemas.microsoft.com/office/powerpoint/2010/main" val="7955584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B6396A-1783-4422-BBCB-AF2A0A82F228}" type="slidenum">
              <a:rPr lang="en-US" altLang="en-US">
                <a:solidFill>
                  <a:srgbClr val="717171"/>
                </a:solidFill>
                <a:latin typeface="Tahoma" panose="020B0604030504040204" pitchFamily="34" charset="0"/>
              </a:rPr>
              <a:pPr/>
              <a:t>64</a:t>
            </a:fld>
            <a:endParaRPr lang="en-US" altLang="en-US">
              <a:solidFill>
                <a:srgbClr val="717171"/>
              </a:solidFill>
              <a:latin typeface="Tahoma" panose="020B0604030504040204" pitchFamily="34" charset="0"/>
            </a:endParaRPr>
          </a:p>
        </p:txBody>
      </p:sp>
      <p:sp>
        <p:nvSpPr>
          <p:cNvPr id="5" name="Title 1"/>
          <p:cNvSpPr txBox="1">
            <a:spLocks/>
          </p:cNvSpPr>
          <p:nvPr/>
        </p:nvSpPr>
        <p:spPr bwMode="auto">
          <a:xfrm>
            <a:off x="381000" y="152400"/>
            <a:ext cx="8683625" cy="762000"/>
          </a:xfrm>
          <a:prstGeom prst="rect">
            <a:avLst/>
          </a:prstGeom>
          <a:noFill/>
          <a:ln w="9525">
            <a:noFill/>
            <a:miter lim="800000"/>
            <a:headEnd/>
            <a:tailEnd/>
          </a:ln>
        </p:spPr>
        <p:txBody>
          <a:bodyPr anchor="ctr"/>
          <a:lstStyle/>
          <a:p>
            <a:pPr>
              <a:defRPr/>
            </a:pPr>
            <a:r>
              <a:rPr lang="en-US" sz="3200" b="1" dirty="0">
                <a:solidFill>
                  <a:srgbClr val="39683E"/>
                </a:solidFill>
                <a:latin typeface="Arial Narrow" panose="020B0606020202030204" pitchFamily="34" charset="0"/>
                <a:ea typeface="+mj-ea"/>
                <a:cs typeface="Tahoma" pitchFamily="34" charset="0"/>
              </a:rPr>
              <a:t>Nutrition Care Process </a:t>
            </a:r>
          </a:p>
        </p:txBody>
      </p:sp>
      <p:sp>
        <p:nvSpPr>
          <p:cNvPr id="67588" name="Slide Number Placeholder 3"/>
          <p:cNvSpPr txBox="1">
            <a:spLocks/>
          </p:cNvSpPr>
          <p:nvPr/>
        </p:nvSpPr>
        <p:spPr bwMode="auto">
          <a:xfrm>
            <a:off x="6934200" y="6629400"/>
            <a:ext cx="2133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61375985-4C79-4D24-8823-6C3D0F19AFFB}" type="slidenum">
              <a:rPr lang="en-US" altLang="en-US" sz="1200">
                <a:solidFill>
                  <a:srgbClr val="717171"/>
                </a:solidFill>
                <a:latin typeface="Tahoma" panose="020B0604030504040204" pitchFamily="34" charset="0"/>
                <a:cs typeface="Tahoma" panose="020B0604030504040204" pitchFamily="34" charset="0"/>
              </a:rPr>
              <a:pPr algn="r" eaLnBrk="1" hangingPunct="1"/>
              <a:t>64</a:t>
            </a:fld>
            <a:endParaRPr lang="en-US" altLang="en-US" sz="1200">
              <a:solidFill>
                <a:srgbClr val="717171"/>
              </a:solidFill>
              <a:latin typeface="Tahoma" panose="020B0604030504040204" pitchFamily="34" charset="0"/>
              <a:cs typeface="Tahoma" panose="020B0604030504040204" pitchFamily="34" charset="0"/>
            </a:endParaRPr>
          </a:p>
        </p:txBody>
      </p:sp>
      <p:pic>
        <p:nvPicPr>
          <p:cNvPr id="675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9144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Rectangle 6"/>
          <p:cNvSpPr>
            <a:spLocks noChangeArrowheads="1"/>
          </p:cNvSpPr>
          <p:nvPr/>
        </p:nvSpPr>
        <p:spPr bwMode="auto">
          <a:xfrm>
            <a:off x="609600" y="5715000"/>
            <a:ext cx="5638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None/>
            </a:pPr>
            <a:r>
              <a:rPr lang="en-US" altLang="en-US" sz="2000" b="1" dirty="0" smtClean="0">
                <a:solidFill>
                  <a:srgbClr val="39683E"/>
                </a:solidFill>
                <a:hlinkClick r:id="rId4"/>
              </a:rPr>
              <a:t>ncp@eatright.org</a:t>
            </a:r>
            <a:r>
              <a:rPr lang="en-US" altLang="en-US" sz="2000" b="1" dirty="0" smtClean="0"/>
              <a:t> </a:t>
            </a:r>
            <a:endParaRPr lang="en-US" altLang="en-US" sz="2000" b="1" dirty="0"/>
          </a:p>
        </p:txBody>
      </p:sp>
    </p:spTree>
    <p:extLst>
      <p:ext uri="{BB962C8B-B14F-4D97-AF65-F5344CB8AC3E}">
        <p14:creationId xmlns:p14="http://schemas.microsoft.com/office/powerpoint/2010/main" val="24819804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t>Nutrition Assessment</a:t>
            </a:r>
          </a:p>
        </p:txBody>
      </p:sp>
      <p:sp>
        <p:nvSpPr>
          <p:cNvPr id="15363"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06BF175-51CE-41CB-BF78-F8BB73115C79}" type="slidenum">
              <a:rPr lang="en-US" smtClean="0">
                <a:solidFill>
                  <a:srgbClr val="717171"/>
                </a:solidFill>
                <a:latin typeface="Tahoma" panose="020B0604030504040204" pitchFamily="34" charset="0"/>
              </a:rPr>
              <a:pPr fontAlgn="base">
                <a:spcBef>
                  <a:spcPct val="0"/>
                </a:spcBef>
                <a:spcAft>
                  <a:spcPct val="0"/>
                </a:spcAft>
              </a:pPr>
              <a:t>7</a:t>
            </a:fld>
            <a:endParaRPr lang="en-US" smtClean="0">
              <a:solidFill>
                <a:srgbClr val="717171"/>
              </a:solidFill>
              <a:latin typeface="Tahoma" panose="020B0604030504040204" pitchFamily="34" charset="0"/>
            </a:endParaRPr>
          </a:p>
        </p:txBody>
      </p:sp>
      <p:sp>
        <p:nvSpPr>
          <p:cNvPr id="5" name="Text Placeholder 2"/>
          <p:cNvSpPr>
            <a:spLocks noGrp="1"/>
          </p:cNvSpPr>
          <p:nvPr>
            <p:ph type="body" sz="quarter" idx="12"/>
          </p:nvPr>
        </p:nvSpPr>
        <p:spPr/>
        <p:txBody>
          <a:bodyPr/>
          <a:lstStyle/>
          <a:p>
            <a:pPr marL="0" indent="0">
              <a:defRPr/>
            </a:pPr>
            <a:r>
              <a:rPr lang="en-US" dirty="0" smtClean="0">
                <a:solidFill>
                  <a:srgbClr val="D60093"/>
                </a:solidFill>
              </a:rPr>
              <a:t>Results of Nutrition Assessment</a:t>
            </a:r>
          </a:p>
          <a:p>
            <a:pPr marL="0" indent="0">
              <a:defRPr/>
            </a:pPr>
            <a:endParaRPr lang="en-US" dirty="0" smtClean="0">
              <a:solidFill>
                <a:srgbClr val="FFFF00"/>
              </a:solidFill>
            </a:endParaRPr>
          </a:p>
          <a:p>
            <a:pPr marL="457200" indent="-457200">
              <a:buFont typeface="Arial" panose="020B0604020202020204" pitchFamily="34" charset="0"/>
              <a:buChar char="•"/>
              <a:defRPr/>
            </a:pPr>
            <a:r>
              <a:rPr lang="en-US" sz="2800" dirty="0" smtClean="0"/>
              <a:t>Leads to appropriate initial determination that a nutrition diagnosis/problem exists</a:t>
            </a:r>
          </a:p>
          <a:p>
            <a:pPr marL="457200" indent="-457200">
              <a:buFont typeface="Arial" panose="020B0604020202020204" pitchFamily="34" charset="0"/>
              <a:buChar char="•"/>
              <a:defRPr/>
            </a:pPr>
            <a:endParaRPr lang="en-US" sz="2800" dirty="0"/>
          </a:p>
          <a:p>
            <a:pPr marL="457200" indent="-457200">
              <a:buFont typeface="Arial" panose="020B0604020202020204" pitchFamily="34" charset="0"/>
              <a:buChar char="•"/>
              <a:defRPr/>
            </a:pPr>
            <a:r>
              <a:rPr lang="en-US" sz="2800" dirty="0" smtClean="0"/>
              <a:t>If a nutrition diagnosis can be made, the RDN labels the problem and creates a PES* statement in Step 2 of the Nutrition Care Process</a:t>
            </a:r>
          </a:p>
          <a:p>
            <a:pPr marL="0" indent="0">
              <a:defRPr/>
            </a:pPr>
            <a:endParaRPr lang="en-US" sz="2000" dirty="0" smtClean="0"/>
          </a:p>
          <a:p>
            <a:pPr marL="0" indent="0">
              <a:defRPr/>
            </a:pPr>
            <a:endParaRPr lang="en-US" sz="2000" dirty="0" smtClean="0"/>
          </a:p>
          <a:p>
            <a:pPr marL="0" indent="0">
              <a:defRPr/>
            </a:pPr>
            <a:endParaRPr lang="en-US" sz="2000" dirty="0"/>
          </a:p>
          <a:p>
            <a:pPr marL="0" indent="0">
              <a:defRPr/>
            </a:pPr>
            <a:endParaRPr lang="en-US" sz="2000" dirty="0"/>
          </a:p>
          <a:p>
            <a:pPr marL="0" indent="0">
              <a:defRPr/>
            </a:pPr>
            <a:r>
              <a:rPr lang="en-US" sz="2000" dirty="0" smtClean="0"/>
              <a:t>*PES: Problem, Etiology, Signs/Symptoms</a:t>
            </a:r>
          </a:p>
        </p:txBody>
      </p:sp>
    </p:spTree>
    <p:extLst>
      <p:ext uri="{BB962C8B-B14F-4D97-AF65-F5344CB8AC3E}">
        <p14:creationId xmlns:p14="http://schemas.microsoft.com/office/powerpoint/2010/main" val="14344145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t>Nutrition Assessment</a:t>
            </a:r>
          </a:p>
        </p:txBody>
      </p:sp>
      <p:sp>
        <p:nvSpPr>
          <p:cNvPr id="16387"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6CE3CC2-BCCF-4ACE-857B-C67CFDE8CA09}" type="slidenum">
              <a:rPr lang="en-US" smtClean="0">
                <a:solidFill>
                  <a:srgbClr val="717171"/>
                </a:solidFill>
                <a:latin typeface="Tahoma" panose="020B0604030504040204" pitchFamily="34" charset="0"/>
              </a:rPr>
              <a:pPr fontAlgn="base">
                <a:spcBef>
                  <a:spcPct val="0"/>
                </a:spcBef>
                <a:spcAft>
                  <a:spcPct val="0"/>
                </a:spcAft>
              </a:pPr>
              <a:t>8</a:t>
            </a:fld>
            <a:endParaRPr lang="en-US" smtClean="0">
              <a:solidFill>
                <a:srgbClr val="717171"/>
              </a:solidFill>
              <a:latin typeface="Tahoma" panose="020B0604030504040204" pitchFamily="34" charset="0"/>
            </a:endParaRPr>
          </a:p>
        </p:txBody>
      </p:sp>
      <p:sp>
        <p:nvSpPr>
          <p:cNvPr id="5" name="Text Placeholder 2"/>
          <p:cNvSpPr>
            <a:spLocks noGrp="1"/>
          </p:cNvSpPr>
          <p:nvPr>
            <p:ph type="body" sz="quarter" idx="12"/>
          </p:nvPr>
        </p:nvSpPr>
        <p:spPr>
          <a:xfrm>
            <a:off x="228600" y="990600"/>
            <a:ext cx="8534400" cy="5410200"/>
          </a:xfrm>
        </p:spPr>
        <p:txBody>
          <a:bodyPr/>
          <a:lstStyle/>
          <a:p>
            <a:pPr marL="0" indent="0">
              <a:defRPr/>
            </a:pPr>
            <a:r>
              <a:rPr lang="en-US" dirty="0" smtClean="0">
                <a:solidFill>
                  <a:srgbClr val="D60093"/>
                </a:solidFill>
              </a:rPr>
              <a:t>Results of Nutrition Assessment</a:t>
            </a:r>
          </a:p>
          <a:p>
            <a:pPr marL="0" indent="0">
              <a:defRPr/>
            </a:pPr>
            <a:endParaRPr lang="en-US" dirty="0" smtClean="0">
              <a:solidFill>
                <a:srgbClr val="FFFF00"/>
              </a:solidFill>
            </a:endParaRPr>
          </a:p>
          <a:p>
            <a:pPr marL="457200" indent="-457200">
              <a:buFont typeface="Arial" panose="020B0604020202020204" pitchFamily="34" charset="0"/>
              <a:buChar char="•"/>
              <a:defRPr/>
            </a:pPr>
            <a:r>
              <a:rPr lang="en-US" sz="2800" dirty="0" smtClean="0"/>
              <a:t>If a nutrition problem is not identified, further information or testing may be necessary to make a determination</a:t>
            </a:r>
          </a:p>
          <a:p>
            <a:pPr marL="0" indent="0">
              <a:defRPr/>
            </a:pPr>
            <a:endParaRPr lang="en-US" sz="2800" dirty="0"/>
          </a:p>
          <a:p>
            <a:pPr marL="457200" indent="-457200">
              <a:buFont typeface="Arial" panose="020B0604020202020204" pitchFamily="34" charset="0"/>
              <a:buChar char="•"/>
              <a:defRPr/>
            </a:pPr>
            <a:r>
              <a:rPr lang="en-US" sz="2800" dirty="0" smtClean="0"/>
              <a:t>If the assessment indicates that no nutrition problem currently exists that warrants a nutrition intervention, the term “No nutrition diagnosis at this time (NO-1.1)” may be documented</a:t>
            </a:r>
          </a:p>
          <a:p>
            <a:pPr marL="0" indent="0">
              <a:defRPr/>
            </a:pPr>
            <a:endParaRPr lang="en-US" sz="2000" dirty="0" smtClean="0"/>
          </a:p>
          <a:p>
            <a:pPr marL="0" indent="0">
              <a:defRPr/>
            </a:pPr>
            <a:endParaRPr lang="en-US" sz="2000" dirty="0"/>
          </a:p>
        </p:txBody>
      </p:sp>
    </p:spTree>
    <p:extLst>
      <p:ext uri="{BB962C8B-B14F-4D97-AF65-F5344CB8AC3E}">
        <p14:creationId xmlns:p14="http://schemas.microsoft.com/office/powerpoint/2010/main" val="37249534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t>Nutrition Assessment</a:t>
            </a:r>
          </a:p>
        </p:txBody>
      </p:sp>
      <p:sp>
        <p:nvSpPr>
          <p:cNvPr id="17411"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35BF075-C3C3-4562-8C85-054404299312}" type="slidenum">
              <a:rPr lang="en-US" smtClean="0">
                <a:solidFill>
                  <a:srgbClr val="717171"/>
                </a:solidFill>
                <a:latin typeface="Tahoma" panose="020B0604030504040204" pitchFamily="34" charset="0"/>
              </a:rPr>
              <a:pPr fontAlgn="base">
                <a:spcBef>
                  <a:spcPct val="0"/>
                </a:spcBef>
                <a:spcAft>
                  <a:spcPct val="0"/>
                </a:spcAft>
              </a:pPr>
              <a:t>9</a:t>
            </a:fld>
            <a:endParaRPr lang="en-US" smtClean="0">
              <a:solidFill>
                <a:srgbClr val="717171"/>
              </a:solidFill>
              <a:latin typeface="Tahoma" panose="020B0604030504040204" pitchFamily="34" charset="0"/>
            </a:endParaRPr>
          </a:p>
        </p:txBody>
      </p:sp>
      <p:sp>
        <p:nvSpPr>
          <p:cNvPr id="5" name="Text Placeholder 2"/>
          <p:cNvSpPr>
            <a:spLocks noGrp="1"/>
          </p:cNvSpPr>
          <p:nvPr>
            <p:ph type="body" sz="quarter" idx="12"/>
          </p:nvPr>
        </p:nvSpPr>
        <p:spPr>
          <a:xfrm>
            <a:off x="228600" y="990600"/>
            <a:ext cx="8763000" cy="5410200"/>
          </a:xfrm>
        </p:spPr>
        <p:txBody>
          <a:bodyPr/>
          <a:lstStyle/>
          <a:p>
            <a:pPr marL="0" indent="0">
              <a:defRPr/>
            </a:pPr>
            <a:r>
              <a:rPr lang="en-US" dirty="0" smtClean="0">
                <a:solidFill>
                  <a:srgbClr val="D60093"/>
                </a:solidFill>
              </a:rPr>
              <a:t>Results of Nutrition Assessment/Reassessment</a:t>
            </a:r>
          </a:p>
          <a:p>
            <a:pPr marL="0" indent="0">
              <a:defRPr/>
            </a:pPr>
            <a:endParaRPr lang="en-US" dirty="0" smtClean="0">
              <a:solidFill>
                <a:srgbClr val="D60093"/>
              </a:solidFill>
            </a:endParaRPr>
          </a:p>
          <a:p>
            <a:pPr marL="0" indent="0">
              <a:defRPr/>
            </a:pPr>
            <a:r>
              <a:rPr lang="en-US" sz="2800" dirty="0" smtClean="0">
                <a:solidFill>
                  <a:srgbClr val="D60093"/>
                </a:solidFill>
              </a:rPr>
              <a:t>The RDN will determine</a:t>
            </a:r>
          </a:p>
          <a:p>
            <a:pPr marL="0" indent="0">
              <a:defRPr/>
            </a:pPr>
            <a:endParaRPr lang="en-US" sz="2800" dirty="0" smtClean="0">
              <a:solidFill>
                <a:srgbClr val="FFFF00"/>
              </a:solidFill>
            </a:endParaRPr>
          </a:p>
          <a:p>
            <a:pPr marL="457200" indent="-457200">
              <a:buFont typeface="Arial" panose="020B0604020202020204" pitchFamily="34" charset="0"/>
              <a:buChar char="•"/>
              <a:defRPr/>
            </a:pPr>
            <a:r>
              <a:rPr lang="en-US" sz="2800" dirty="0" smtClean="0"/>
              <a:t>If a nutrition diagnosis/problem exists</a:t>
            </a:r>
          </a:p>
          <a:p>
            <a:pPr marL="0" indent="0">
              <a:defRPr/>
            </a:pPr>
            <a:endParaRPr lang="en-US" sz="2800" dirty="0"/>
          </a:p>
          <a:p>
            <a:pPr marL="457200" indent="-457200">
              <a:buFont typeface="Arial" panose="020B0604020202020204" pitchFamily="34" charset="0"/>
              <a:buChar char="•"/>
              <a:defRPr/>
            </a:pPr>
            <a:r>
              <a:rPr lang="en-US" sz="2800" dirty="0" smtClean="0"/>
              <a:t>The plan for continuation of care, specifically: </a:t>
            </a:r>
          </a:p>
          <a:p>
            <a:pPr marL="457200" indent="-457200">
              <a:buFont typeface="Arial" panose="020B0604020202020204" pitchFamily="34" charset="0"/>
              <a:buChar char="•"/>
              <a:defRPr/>
            </a:pPr>
            <a:endParaRPr lang="en-US" sz="2800" dirty="0"/>
          </a:p>
          <a:p>
            <a:pPr marL="915988" lvl="1" indent="-457200">
              <a:buFont typeface="Courier New" panose="02070309020205020404" pitchFamily="49" charset="0"/>
              <a:buChar char="o"/>
              <a:defRPr/>
            </a:pPr>
            <a:r>
              <a:rPr lang="en-US" sz="2400" dirty="0">
                <a:solidFill>
                  <a:srgbClr val="39683E"/>
                </a:solidFill>
              </a:rPr>
              <a:t>P</a:t>
            </a:r>
            <a:r>
              <a:rPr lang="en-US" sz="2400" dirty="0" smtClean="0">
                <a:solidFill>
                  <a:srgbClr val="39683E"/>
                </a:solidFill>
              </a:rPr>
              <a:t>rogression through the NCP</a:t>
            </a:r>
          </a:p>
          <a:p>
            <a:pPr marL="915988" lvl="1" indent="-457200">
              <a:buFont typeface="Courier New" panose="02070309020205020404" pitchFamily="49" charset="0"/>
              <a:buChar char="o"/>
              <a:defRPr/>
            </a:pPr>
            <a:r>
              <a:rPr lang="en-US" sz="2400" dirty="0">
                <a:solidFill>
                  <a:srgbClr val="39683E"/>
                </a:solidFill>
              </a:rPr>
              <a:t>N</a:t>
            </a:r>
            <a:r>
              <a:rPr lang="en-US" sz="2400" dirty="0" smtClean="0">
                <a:solidFill>
                  <a:srgbClr val="39683E"/>
                </a:solidFill>
              </a:rPr>
              <a:t>eed for additional information/testing</a:t>
            </a:r>
          </a:p>
          <a:p>
            <a:pPr marL="915988" lvl="1" indent="-457200">
              <a:buFont typeface="Courier New" panose="02070309020205020404" pitchFamily="49" charset="0"/>
              <a:buChar char="o"/>
              <a:defRPr/>
            </a:pPr>
            <a:r>
              <a:rPr lang="en-US" sz="2400" dirty="0" smtClean="0">
                <a:solidFill>
                  <a:srgbClr val="39683E"/>
                </a:solidFill>
              </a:rPr>
              <a:t>Discharge from nutrition care</a:t>
            </a:r>
          </a:p>
          <a:p>
            <a:pPr marL="0" indent="0">
              <a:defRPr/>
            </a:pPr>
            <a:endParaRPr lang="en-US" sz="2800" dirty="0" smtClean="0"/>
          </a:p>
          <a:p>
            <a:pPr marL="0" indent="0">
              <a:defRPr/>
            </a:pPr>
            <a:endParaRPr lang="en-US" sz="2800" dirty="0"/>
          </a:p>
        </p:txBody>
      </p:sp>
    </p:spTree>
    <p:extLst>
      <p:ext uri="{BB962C8B-B14F-4D97-AF65-F5344CB8AC3E}">
        <p14:creationId xmlns:p14="http://schemas.microsoft.com/office/powerpoint/2010/main" val="4176533409"/>
      </p:ext>
    </p:extLst>
  </p:cSld>
  <p:clrMapOvr>
    <a:masterClrMapping/>
  </p:clrMapOvr>
  <p:timing>
    <p:tnLst>
      <p:par>
        <p:cTn id="1" dur="indefinite" restart="never" nodeType="tmRoot"/>
      </p:par>
    </p:tnLst>
  </p:timing>
</p:sld>
</file>

<file path=ppt/theme/theme1.xml><?xml version="1.0" encoding="utf-8"?>
<a:theme xmlns:a="http://schemas.openxmlformats.org/drawingml/2006/main" name="ADA PowerPoint Template (10-2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 ADA General Layou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ADA PowerPoint Template (10-23)</Template>
  <TotalTime>7242</TotalTime>
  <Words>2594</Words>
  <Application>Microsoft Office PowerPoint</Application>
  <PresentationFormat>On-screen Show (4:3)</PresentationFormat>
  <Paragraphs>659</Paragraphs>
  <Slides>64</Slides>
  <Notes>12</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64</vt:i4>
      </vt:variant>
    </vt:vector>
  </HeadingPairs>
  <TitlesOfParts>
    <vt:vector size="78" baseType="lpstr">
      <vt:lpstr>Myriad Pro</vt:lpstr>
      <vt:lpstr>Arial Narrow</vt:lpstr>
      <vt:lpstr>Wingdings</vt:lpstr>
      <vt:lpstr>Calibri</vt:lpstr>
      <vt:lpstr>Symbol</vt:lpstr>
      <vt:lpstr>Arial</vt:lpstr>
      <vt:lpstr>Courier New</vt:lpstr>
      <vt:lpstr>MS PGothic</vt:lpstr>
      <vt:lpstr>Times New Roman</vt:lpstr>
      <vt:lpstr>Tahoma</vt:lpstr>
      <vt:lpstr>Myriad Pro Light</vt:lpstr>
      <vt:lpstr>ADA PowerPoint Template (10-23)</vt:lpstr>
      <vt:lpstr> ADA General Layouts</vt:lpstr>
      <vt:lpstr>Acrobat Document</vt:lpstr>
      <vt:lpstr>PowerPoint Presentation</vt:lpstr>
      <vt:lpstr>Nutrition Care Process Model</vt:lpstr>
      <vt:lpstr>Nutrition Care Process: Steps</vt:lpstr>
      <vt:lpstr>PowerPoint Presentation</vt:lpstr>
      <vt:lpstr>PowerPoint Presentation</vt:lpstr>
      <vt:lpstr>Step 1: Nutrition Assessment</vt:lpstr>
      <vt:lpstr>Nutrition Assessment</vt:lpstr>
      <vt:lpstr>Nutrition Assessment</vt:lpstr>
      <vt:lpstr>Nutrition Assessment</vt:lpstr>
      <vt:lpstr>Nutrition Assessment</vt:lpstr>
      <vt:lpstr>Nutrition Assessment</vt:lpstr>
      <vt:lpstr>Nutrition Assessment</vt:lpstr>
      <vt:lpstr>Nutrition Assessment</vt:lpstr>
      <vt:lpstr>Nutrition Assessment</vt:lpstr>
      <vt:lpstr>Nutrition Assessment</vt:lpstr>
      <vt:lpstr>Nutrition Assessment</vt:lpstr>
      <vt:lpstr>Step 2: Nutrition Diagnosis</vt:lpstr>
      <vt:lpstr>Step 2: Nutrition Diagnosis</vt:lpstr>
      <vt:lpstr>PES Statement</vt:lpstr>
      <vt:lpstr>PES Statement</vt:lpstr>
      <vt:lpstr>PES Statement</vt:lpstr>
      <vt:lpstr>Evaluating Your PES Statement</vt:lpstr>
      <vt:lpstr>Evaluating Your PES Statement</vt:lpstr>
      <vt:lpstr>Example PES Statements</vt:lpstr>
      <vt:lpstr>Nutrition Diagnosis Etiology</vt:lpstr>
      <vt:lpstr>Nutrition Diagnosis Etiology</vt:lpstr>
      <vt:lpstr>Nutrition Dx Reference Sheets</vt:lpstr>
      <vt:lpstr>Nutrition Diagnostic Terminology</vt:lpstr>
      <vt:lpstr>Step 3: Nutrition Intervention</vt:lpstr>
      <vt:lpstr>Nutrition Intervention</vt:lpstr>
      <vt:lpstr>Nutrition Intervention</vt:lpstr>
      <vt:lpstr>Nutrition Intervention</vt:lpstr>
      <vt:lpstr>Nutrition Internvention</vt:lpstr>
      <vt:lpstr>Nutrition Intervention</vt:lpstr>
      <vt:lpstr>Nutrition Intervention</vt:lpstr>
      <vt:lpstr>Nutrition Intervention</vt:lpstr>
      <vt:lpstr>Nutrition Intervention</vt:lpstr>
      <vt:lpstr>Step 4: Nutrition Monitoring &amp; Evaluation</vt:lpstr>
      <vt:lpstr> Nutrition Monitoring &amp; Evaluation   </vt:lpstr>
      <vt:lpstr>Nutrition Monitoring &amp; Evaluation</vt:lpstr>
      <vt:lpstr>Nutrition Monitoring &amp; Evaluation</vt:lpstr>
      <vt:lpstr> Nutrition Monitoring &amp; Evaluation   </vt:lpstr>
      <vt:lpstr> Nutrition Monitoring &amp; Evaluation   </vt:lpstr>
      <vt:lpstr> Nutrition Monitoring &amp; Evaluation   </vt:lpstr>
      <vt:lpstr> Nutrition Monitoring &amp; Evaluation   </vt:lpstr>
      <vt:lpstr> Nutrition Monitoring &amp; Evaluation   </vt:lpstr>
      <vt:lpstr> Nutrition Monitoring &amp; Evaluation   </vt:lpstr>
      <vt:lpstr> Nutrition Monitoring &amp; Evaluation   </vt:lpstr>
      <vt:lpstr> Nutrition Monitoring &amp; Evaluation   </vt:lpstr>
      <vt:lpstr> Nutrition Monitoring &amp; Evaluation   </vt:lpstr>
      <vt:lpstr>Nutrition Monitoring &amp; Evaluation</vt:lpstr>
      <vt:lpstr>Nutrition Monitoring &amp; Evaluation</vt:lpstr>
      <vt:lpstr> Nutrition Monitoring &amp; Evaluation   </vt:lpstr>
      <vt:lpstr> Nutrition Monitoring &amp; Evaluation   </vt:lpstr>
      <vt:lpstr>PowerPoint Presentation</vt:lpstr>
      <vt:lpstr>PowerPoint Presentation</vt:lpstr>
      <vt:lpstr>PowerPoint Presentation</vt:lpstr>
      <vt:lpstr>eNCPT</vt:lpstr>
      <vt:lpstr>NCPT Toolkits</vt:lpstr>
      <vt:lpstr>International Website</vt:lpstr>
      <vt:lpstr>PowerPoint Presentation</vt:lpstr>
      <vt:lpstr>PowerPoint Presentation</vt:lpstr>
      <vt:lpstr>NCP – Important Links</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ggofis</dc:creator>
  <cp:lastModifiedBy>John Tsarouhas</cp:lastModifiedBy>
  <cp:revision>235</cp:revision>
  <cp:lastPrinted>2016-11-30T14:16:26Z</cp:lastPrinted>
  <dcterms:created xsi:type="dcterms:W3CDTF">2011-10-31T17:57:52Z</dcterms:created>
  <dcterms:modified xsi:type="dcterms:W3CDTF">2017-02-21T20:00:28Z</dcterms:modified>
</cp:coreProperties>
</file>